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74" r:id="rId2"/>
    <p:sldId id="433" r:id="rId3"/>
    <p:sldId id="424" r:id="rId4"/>
    <p:sldId id="425" r:id="rId5"/>
    <p:sldId id="426" r:id="rId6"/>
    <p:sldId id="428" r:id="rId7"/>
    <p:sldId id="429" r:id="rId8"/>
    <p:sldId id="440" r:id="rId9"/>
    <p:sldId id="439" r:id="rId10"/>
    <p:sldId id="442" r:id="rId11"/>
    <p:sldId id="444" r:id="rId12"/>
    <p:sldId id="431" r:id="rId13"/>
    <p:sldId id="446" r:id="rId14"/>
    <p:sldId id="450" r:id="rId15"/>
    <p:sldId id="445" r:id="rId16"/>
    <p:sldId id="448" r:id="rId17"/>
    <p:sldId id="449" r:id="rId18"/>
    <p:sldId id="441" r:id="rId19"/>
  </p:sldIdLst>
  <p:sldSz cx="9144000" cy="6858000" type="screen4x3"/>
  <p:notesSz cx="6811963" cy="994568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DDAC65"/>
    <a:srgbClr val="CC0099"/>
    <a:srgbClr val="0000CC"/>
    <a:srgbClr val="0033CC"/>
    <a:srgbClr val="6699FF"/>
    <a:srgbClr val="FA5604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 autoAdjust="0"/>
  </p:normalViewPr>
  <p:slideViewPr>
    <p:cSldViewPr>
      <p:cViewPr>
        <p:scale>
          <a:sx n="100" d="100"/>
          <a:sy n="100" d="100"/>
        </p:scale>
        <p:origin x="-1296" y="-372"/>
      </p:cViewPr>
      <p:guideLst>
        <p:guide orient="horz" pos="1200"/>
        <p:guide orient="horz" pos="1920"/>
        <p:guide orient="horz" pos="1680"/>
        <p:guide pos="1056"/>
        <p:guide pos="1296"/>
        <p:guide pos="816"/>
        <p:guide pos="5520"/>
        <p:guide pos="432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95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6" tIns="45633" rIns="91266" bIns="45633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r>
              <a:rPr lang="fr-FR"/>
              <a:t>Handvision - armand Steiger -                    mob 06 20 66 50 00 - fax : 06 20 66 96 47 ou 01 69 54 40 05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008" y="0"/>
            <a:ext cx="2951955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6" tIns="45633" rIns="91266" bIns="45633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404"/>
            <a:ext cx="295195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6" tIns="45633" rIns="91266" bIns="45633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008" y="9448404"/>
            <a:ext cx="2951955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6" tIns="45633" rIns="91266" bIns="45633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fld id="{D630D9AA-5CB1-4C6D-B00E-FC38CFCA26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223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95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6" tIns="45633" rIns="91266" bIns="45633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r>
              <a:rPr lang="fr-FR"/>
              <a:t>Handvision - armand Steiger -                    mob 06 20 66 50 00 - fax : 06 20 66 96 47 ou 01 69 54 40 05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008" y="0"/>
            <a:ext cx="2951955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6" tIns="45633" rIns="91266" bIns="45633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24" y="4724202"/>
            <a:ext cx="4992716" cy="44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6" tIns="45633" rIns="91266" bIns="45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404"/>
            <a:ext cx="2951956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6" tIns="45633" rIns="91266" bIns="45633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008" y="9448404"/>
            <a:ext cx="2951955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6" tIns="45633" rIns="91266" bIns="45633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fld id="{4D861F5A-2AEE-4918-BFC3-2ECF9E5999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35741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1200" smtClean="0"/>
              <a:t>Handvision - armand Steiger -                    mob 06 20 66 50 00 - fax : 06 20 66 96 47 ou 01 69 54 40 05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575BFA-54D2-4FFD-A4A0-A8EE8B5E0EB6}" type="slidenum">
              <a:rPr lang="fr-FR" sz="1200" smtClean="0"/>
              <a:pPr eaLnBrk="1" hangingPunct="1"/>
              <a:t>1</a:t>
            </a:fld>
            <a:endParaRPr lang="fr-FR" sz="1200" smtClean="0"/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 du masque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8A9E1-9CCD-4495-92B7-441F767A5102}" type="datetime1">
              <a:rPr lang="fr-FR"/>
              <a:pPr>
                <a:defRPr/>
              </a:pPr>
              <a:t>17/08/2013</a:t>
            </a:fld>
            <a:endParaRPr lang="fr-FR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CANALNUMEDIA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6C1B1-A14A-4601-B23D-B2E7FF964E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75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C1D35-14EF-4D55-935E-9DFADB09545F}" type="datetime1">
              <a:rPr lang="fr-FR"/>
              <a:pPr>
                <a:defRPr/>
              </a:pPr>
              <a:t>17/08/2013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CANALNUMEDIA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C446F-9529-4F46-A207-BEDA87FD57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1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2AD0C-6BBD-4182-8CC9-5D3D6F34A5F4}" type="datetime1">
              <a:rPr lang="fr-FR"/>
              <a:pPr>
                <a:defRPr/>
              </a:pPr>
              <a:t>17/08/2013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CANALNUMEDIA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89AB2-43DB-45A4-A8CD-3173C3BB5F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097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13811-6171-4E73-9BF7-C4069FF2E30C}" type="datetime1">
              <a:rPr lang="fr-FR"/>
              <a:pPr>
                <a:defRPr/>
              </a:pPr>
              <a:t>17/08/2013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CANALNUMEDIA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BAB45-CE97-451F-A06A-10A688AB35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1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3EAFE-5FBB-44DF-A72C-7F595325A421}" type="datetime1">
              <a:rPr lang="fr-FR"/>
              <a:pPr>
                <a:defRPr/>
              </a:pPr>
              <a:t>17/08/2013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CANALNUMEDIA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8DE66-DC82-410A-BBA6-7780868F44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79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42B1F-F1E4-4D83-BD9A-D2FDBC14641B}" type="datetime1">
              <a:rPr lang="fr-FR"/>
              <a:pPr>
                <a:defRPr/>
              </a:pPr>
              <a:t>17/08/2013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CANALNUMEDIA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D530D-6BF9-4572-A530-021FFB14BE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64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8F7DA-D874-4C49-A7E4-F0EC4C032587}" type="datetime1">
              <a:rPr lang="fr-FR"/>
              <a:pPr>
                <a:defRPr/>
              </a:pPr>
              <a:t>17/08/2013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CANALNUMEDIA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7BCB0-7013-48D9-98A8-EF25F90ECB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62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FBA1D-2C99-473A-A9FD-1C2D6897A2C4}" type="datetime1">
              <a:rPr lang="fr-FR"/>
              <a:pPr>
                <a:defRPr/>
              </a:pPr>
              <a:t>17/08/2013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CANALNUMEDIA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8F3AC-7F34-4CEC-9890-0D78809C9E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240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7E07-1370-4F93-8A5B-06234F647448}" type="datetime1">
              <a:rPr lang="fr-FR"/>
              <a:pPr>
                <a:defRPr/>
              </a:pPr>
              <a:t>17/08/2013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CANALNUMEDIA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62DFE-2756-4D26-BC03-AF63D508B3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62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6B5E4-E6FE-441F-AF3F-4D658B4678FB}" type="datetime1">
              <a:rPr lang="fr-FR"/>
              <a:pPr>
                <a:defRPr/>
              </a:pPr>
              <a:t>17/08/2013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CANALNUMEDIA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7242F-14D6-48E8-A219-686F6733A6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377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5F539-16B5-42CD-9F93-51386A0A9FB7}" type="datetime1">
              <a:rPr lang="fr-FR"/>
              <a:pPr>
                <a:defRPr/>
              </a:pPr>
              <a:t>17/08/2013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CANALNUMEDIA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C421D-4869-42ED-9812-2054CFF3D3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76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E88F2-6B21-4BFE-BA19-70C83FCF194C}" type="datetime1">
              <a:rPr lang="fr-FR"/>
              <a:pPr>
                <a:defRPr/>
              </a:pPr>
              <a:t>17/08/2013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CANALNUMEDIA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C849C-8810-4AE4-8A5C-F5E9945B46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39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fld id="{E071F7E3-3042-44C9-8F1F-2BFA0217635A}" type="datetime1">
              <a:rPr lang="fr-FR"/>
              <a:pPr>
                <a:defRPr/>
              </a:pPr>
              <a:t>17/08/2013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CANALNUMEDIA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0548EAE7-FCB6-45A9-B020-D7F6024E88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al+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al+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al+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al+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al+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al+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al+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al+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DB7F0-2FAC-4445-BA21-E9978C64562D}" type="slidenum">
              <a:rPr lang="fr-FR"/>
              <a:pPr>
                <a:defRPr/>
              </a:pPr>
              <a:t>1</a:t>
            </a:fld>
            <a:endParaRPr lang="fr-FR"/>
          </a:p>
        </p:txBody>
      </p:sp>
      <p:sp>
        <p:nvSpPr>
          <p:cNvPr id="3075" name="Text Box 12"/>
          <p:cNvSpPr txBox="1">
            <a:spLocks noChangeArrowheads="1"/>
          </p:cNvSpPr>
          <p:nvPr/>
        </p:nvSpPr>
        <p:spPr bwMode="auto">
          <a:xfrm>
            <a:off x="1431925" y="2251075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/>
          </a:p>
          <a:p>
            <a:pPr eaLnBrk="1" hangingPunct="1"/>
            <a:endParaRPr lang="fr-FR"/>
          </a:p>
        </p:txBody>
      </p:sp>
      <p:sp>
        <p:nvSpPr>
          <p:cNvPr id="3076" name="Rectangle 112"/>
          <p:cNvSpPr>
            <a:spLocks noChangeArrowheads="1"/>
          </p:cNvSpPr>
          <p:nvPr/>
        </p:nvSpPr>
        <p:spPr bwMode="auto">
          <a:xfrm>
            <a:off x="-36513" y="0"/>
            <a:ext cx="9288463" cy="7651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>
              <a:latin typeface="Canal+" pitchFamily="2" charset="0"/>
            </a:endParaRPr>
          </a:p>
        </p:txBody>
      </p:sp>
      <p:pic>
        <p:nvPicPr>
          <p:cNvPr id="3077" name="Image 18" descr="logo_handvis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1052513"/>
            <a:ext cx="863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749" name="Text Box 173"/>
          <p:cNvSpPr txBox="1">
            <a:spLocks noChangeArrowheads="1"/>
          </p:cNvSpPr>
          <p:nvPr/>
        </p:nvSpPr>
        <p:spPr bwMode="auto">
          <a:xfrm>
            <a:off x="-36513" y="4337273"/>
            <a:ext cx="91805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SEPTEMBRE </a:t>
            </a:r>
            <a:r>
              <a:rPr lang="fr-F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2013</a:t>
            </a:r>
            <a:r>
              <a:rPr lang="fr-FR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fr-FR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fr-FR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LFH </a:t>
            </a:r>
            <a:r>
              <a:rPr lang="fr-F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ProD2 et D2F</a:t>
            </a:r>
            <a:endParaRPr lang="fr-FR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52675" name="Text Box 99"/>
          <p:cNvSpPr txBox="1">
            <a:spLocks noChangeArrowheads="1"/>
          </p:cNvSpPr>
          <p:nvPr/>
        </p:nvSpPr>
        <p:spPr bwMode="auto">
          <a:xfrm>
            <a:off x="-36513" y="2050728"/>
            <a:ext cx="9180513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latin typeface="Arial" charset="0"/>
              </a:rPr>
              <a:t>Formation statistique</a:t>
            </a:r>
          </a:p>
          <a:p>
            <a:pPr algn="ctr">
              <a:defRPr/>
            </a:pPr>
            <a:r>
              <a:rPr lang="fr-F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HANDVISION</a:t>
            </a:r>
            <a:br>
              <a:rPr lang="fr-F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fr-FR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clubs de l’élite</a:t>
            </a:r>
          </a:p>
        </p:txBody>
      </p:sp>
      <p:pic>
        <p:nvPicPr>
          <p:cNvPr id="3080" name="Image 19" descr="logo_FFHANDBALLquadr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196975"/>
            <a:ext cx="13271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620713"/>
            <a:ext cx="9144000" cy="150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12"/>
          <p:cNvSpPr>
            <a:spLocks noChangeArrowheads="1"/>
          </p:cNvSpPr>
          <p:nvPr/>
        </p:nvSpPr>
        <p:spPr bwMode="auto">
          <a:xfrm>
            <a:off x="1258888" y="0"/>
            <a:ext cx="7885112" cy="6921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>
              <a:latin typeface="Canal+" pitchFamily="2" charset="0"/>
            </a:endParaRP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05024-FF3F-4CEC-8F9B-56E461EEDA7B}" type="slidenum">
              <a:rPr lang="fr-FR"/>
              <a:pPr>
                <a:defRPr/>
              </a:pPr>
              <a:t>10</a:t>
            </a:fld>
            <a:endParaRPr lang="fr-FR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1431925" y="2251075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/>
          </a:p>
          <a:p>
            <a:pPr eaLnBrk="1" hangingPunct="1"/>
            <a:endParaRPr lang="fr-FR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143000" y="0"/>
            <a:ext cx="1524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620713"/>
            <a:ext cx="9144000" cy="150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6364288"/>
            <a:ext cx="69342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 </a:t>
            </a:r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1828800" y="92075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fr-FR" b="1">
                <a:solidFill>
                  <a:schemeClr val="bg1"/>
                </a:solidFill>
                <a:latin typeface="Arial" charset="0"/>
              </a:rPr>
              <a:t>Ajout  de joueurs </a:t>
            </a:r>
          </a:p>
        </p:txBody>
      </p:sp>
      <p:sp>
        <p:nvSpPr>
          <p:cNvPr id="12297" name="Rectangle 14"/>
          <p:cNvSpPr>
            <a:spLocks noChangeArrowheads="1"/>
          </p:cNvSpPr>
          <p:nvPr/>
        </p:nvSpPr>
        <p:spPr bwMode="auto">
          <a:xfrm>
            <a:off x="1428750" y="5426075"/>
            <a:ext cx="7500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sz="1800" b="1">
                <a:latin typeface="Arial" charset="0"/>
              </a:rPr>
              <a:t>Lorsque vous créez un joueur, il faut vérifier qu’il n’existe pas déjà dans la base comme joueur inactif.</a:t>
            </a:r>
          </a:p>
        </p:txBody>
      </p:sp>
      <p:pic>
        <p:nvPicPr>
          <p:cNvPr id="1229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27" b="45435"/>
          <a:stretch>
            <a:fillRect/>
          </a:stretch>
        </p:blipFill>
        <p:spPr bwMode="auto">
          <a:xfrm>
            <a:off x="1763713" y="1125538"/>
            <a:ext cx="667226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47"/>
          <p:cNvSpPr>
            <a:spLocks noChangeArrowheads="1"/>
          </p:cNvSpPr>
          <p:nvPr/>
        </p:nvSpPr>
        <p:spPr bwMode="auto">
          <a:xfrm>
            <a:off x="0" y="764704"/>
            <a:ext cx="1143000" cy="5616624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x" algn="b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>
              <a:latin typeface="Canal+" pitchFamily="2" charset="0"/>
            </a:endParaRPr>
          </a:p>
        </p:txBody>
      </p:sp>
      <p:pic>
        <p:nvPicPr>
          <p:cNvPr id="12302" name="Image 15" descr="logo_FFHANDBALLquadri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6988"/>
            <a:ext cx="955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7313" y="6330950"/>
            <a:ext cx="739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Logiciel d’observations des matches de Handball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2"/>
          <p:cNvSpPr>
            <a:spLocks noChangeArrowheads="1"/>
          </p:cNvSpPr>
          <p:nvPr/>
        </p:nvSpPr>
        <p:spPr bwMode="auto">
          <a:xfrm>
            <a:off x="1258888" y="0"/>
            <a:ext cx="7885112" cy="6921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>
              <a:latin typeface="Canal+" pitchFamily="2" charset="0"/>
            </a:endParaRP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CD237-4189-4831-818D-BD833DCE6698}" type="slidenum">
              <a:rPr lang="fr-FR"/>
              <a:pPr>
                <a:defRPr/>
              </a:pPr>
              <a:t>11</a:t>
            </a:fld>
            <a:endParaRPr lang="fr-FR"/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431925" y="2251075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/>
          </a:p>
          <a:p>
            <a:pPr eaLnBrk="1" hangingPunct="1"/>
            <a:endParaRPr lang="fr-FR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143000" y="0"/>
            <a:ext cx="1524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620713"/>
            <a:ext cx="9144000" cy="150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6364288"/>
            <a:ext cx="69342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fr-FR" sz="2000" i="1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1828800" y="92075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fr-FR" b="1">
                <a:solidFill>
                  <a:schemeClr val="bg1"/>
                </a:solidFill>
                <a:latin typeface="Arial" charset="0"/>
              </a:rPr>
              <a:t>Créer une rencontre </a:t>
            </a:r>
          </a:p>
        </p:txBody>
      </p:sp>
      <p:sp>
        <p:nvSpPr>
          <p:cNvPr id="13321" name="Rectangle 14"/>
          <p:cNvSpPr>
            <a:spLocks noChangeArrowheads="1"/>
          </p:cNvSpPr>
          <p:nvPr/>
        </p:nvSpPr>
        <p:spPr bwMode="auto">
          <a:xfrm>
            <a:off x="1428750" y="2786063"/>
            <a:ext cx="7500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sz="1800" b="1">
                <a:latin typeface="Arial" charset="0"/>
              </a:rPr>
              <a:t>Pour créer un match, il faut depuis la liste des rencontres, cliquer sur nouveau Match.</a:t>
            </a:r>
          </a:p>
        </p:txBody>
      </p:sp>
      <p:sp>
        <p:nvSpPr>
          <p:cNvPr id="13322" name="Rectangle 14"/>
          <p:cNvSpPr>
            <a:spLocks noChangeArrowheads="1"/>
          </p:cNvSpPr>
          <p:nvPr/>
        </p:nvSpPr>
        <p:spPr bwMode="auto">
          <a:xfrm>
            <a:off x="1643063" y="3786188"/>
            <a:ext cx="35718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sz="1800" b="1">
                <a:latin typeface="Arial" charset="0"/>
              </a:rPr>
              <a:t>Les informations obligatoires :</a:t>
            </a:r>
            <a:br>
              <a:rPr lang="fr-FR" sz="1800" b="1">
                <a:latin typeface="Arial" charset="0"/>
              </a:rPr>
            </a:br>
            <a:endParaRPr lang="fr-FR" sz="1800" b="1"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fr-FR" sz="1800" b="1">
                <a:latin typeface="Arial" charset="0"/>
              </a:rPr>
              <a:t>  Equipe A</a:t>
            </a:r>
          </a:p>
          <a:p>
            <a:pPr>
              <a:buFont typeface="Arial" charset="0"/>
              <a:buChar char="•"/>
            </a:pPr>
            <a:r>
              <a:rPr lang="fr-FR" sz="1800" b="1">
                <a:latin typeface="Arial" charset="0"/>
              </a:rPr>
              <a:t>  Equipe B</a:t>
            </a:r>
          </a:p>
          <a:p>
            <a:pPr>
              <a:buFont typeface="Arial" charset="0"/>
              <a:buChar char="•"/>
            </a:pPr>
            <a:r>
              <a:rPr lang="fr-FR" sz="1800" b="1">
                <a:latin typeface="Arial" charset="0"/>
              </a:rPr>
              <a:t>  Type de championnat</a:t>
            </a:r>
          </a:p>
          <a:p>
            <a:pPr>
              <a:buFont typeface="Arial" charset="0"/>
              <a:buChar char="•"/>
            </a:pPr>
            <a:r>
              <a:rPr lang="fr-FR" sz="1800" b="1">
                <a:latin typeface="Arial" charset="0"/>
              </a:rPr>
              <a:t>  Date du match</a:t>
            </a:r>
          </a:p>
          <a:p>
            <a:pPr>
              <a:buFont typeface="Arial" charset="0"/>
              <a:buChar char="•"/>
            </a:pPr>
            <a:r>
              <a:rPr lang="fr-FR" sz="1800" b="1">
                <a:latin typeface="Arial" charset="0"/>
              </a:rPr>
              <a:t>  Heure du match</a:t>
            </a:r>
          </a:p>
        </p:txBody>
      </p:sp>
      <p:pic>
        <p:nvPicPr>
          <p:cNvPr id="1332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0" b="78145"/>
          <a:stretch>
            <a:fillRect/>
          </a:stretch>
        </p:blipFill>
        <p:spPr bwMode="auto">
          <a:xfrm>
            <a:off x="1619250" y="981075"/>
            <a:ext cx="71294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t="22868" r="55600" b="31500"/>
          <a:stretch>
            <a:fillRect/>
          </a:stretch>
        </p:blipFill>
        <p:spPr bwMode="auto">
          <a:xfrm>
            <a:off x="5219700" y="3284538"/>
            <a:ext cx="3313113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47"/>
          <p:cNvSpPr>
            <a:spLocks noChangeArrowheads="1"/>
          </p:cNvSpPr>
          <p:nvPr/>
        </p:nvSpPr>
        <p:spPr bwMode="auto">
          <a:xfrm>
            <a:off x="0" y="764704"/>
            <a:ext cx="1143000" cy="5616624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x" algn="b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>
              <a:latin typeface="Canal+" pitchFamily="2" charset="0"/>
            </a:endParaRPr>
          </a:p>
        </p:txBody>
      </p:sp>
      <p:pic>
        <p:nvPicPr>
          <p:cNvPr id="13328" name="Image 18" descr="logo_FFHANDBALLquadri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6988"/>
            <a:ext cx="955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87313" y="6330950"/>
            <a:ext cx="739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Logiciel d’observations des matches de Handball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2"/>
          <p:cNvSpPr>
            <a:spLocks noChangeArrowheads="1"/>
          </p:cNvSpPr>
          <p:nvPr/>
        </p:nvSpPr>
        <p:spPr bwMode="auto">
          <a:xfrm>
            <a:off x="1258888" y="0"/>
            <a:ext cx="7885112" cy="6921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>
              <a:latin typeface="Canal+" pitchFamily="2" charset="0"/>
            </a:endParaRP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5DE2A-AA5F-45D5-B861-DD98715F983E}" type="slidenum">
              <a:rPr lang="fr-FR"/>
              <a:pPr>
                <a:defRPr/>
              </a:pPr>
              <a:t>12</a:t>
            </a:fld>
            <a:endParaRPr lang="fr-FR"/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431925" y="2251075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/>
          </a:p>
          <a:p>
            <a:pPr eaLnBrk="1" hangingPunct="1"/>
            <a:endParaRPr lang="fr-FR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143000" y="0"/>
            <a:ext cx="1524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620713"/>
            <a:ext cx="9144000" cy="150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6364288"/>
            <a:ext cx="69342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 </a:t>
            </a: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1908175" y="1125538"/>
            <a:ext cx="7235825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fr-FR" b="1">
                <a:solidFill>
                  <a:srgbClr val="FF0000"/>
                </a:solidFill>
                <a:latin typeface="Arial" charset="0"/>
              </a:rPr>
              <a:t>AVANT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800" b="1">
                <a:solidFill>
                  <a:srgbClr val="FF0000"/>
                </a:solidFill>
                <a:latin typeface="Arial" charset="0"/>
              </a:rPr>
              <a:t>Installer l’ordinateur</a:t>
            </a:r>
            <a:r>
              <a:rPr lang="fr-FR" sz="1800" b="1">
                <a:latin typeface="Arial" charset="0"/>
              </a:rPr>
              <a:t> 1h00</a:t>
            </a:r>
            <a:r>
              <a:rPr lang="fr-FR" sz="1800" b="1">
                <a:solidFill>
                  <a:srgbClr val="FF0000"/>
                </a:solidFill>
                <a:latin typeface="Arial" charset="0"/>
              </a:rPr>
              <a:t> avant le début du match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800" b="1">
                <a:solidFill>
                  <a:srgbClr val="FF0000"/>
                </a:solidFill>
                <a:latin typeface="Arial" charset="0"/>
              </a:rPr>
              <a:t>Télécharger la journée de championnat</a:t>
            </a:r>
            <a:br>
              <a:rPr lang="fr-FR" sz="1800" b="1">
                <a:solidFill>
                  <a:srgbClr val="FF0000"/>
                </a:solidFill>
                <a:latin typeface="Arial" charset="0"/>
              </a:rPr>
            </a:br>
            <a:r>
              <a:rPr lang="fr-FR" sz="1800" b="1">
                <a:solidFill>
                  <a:srgbClr val="FF0000"/>
                </a:solidFill>
                <a:latin typeface="Arial" charset="0"/>
              </a:rPr>
              <a:t>Récupérer la liste des joueurs du match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800" b="1">
                <a:solidFill>
                  <a:srgbClr val="FF0000"/>
                </a:solidFill>
                <a:latin typeface="Arial" charset="0"/>
              </a:rPr>
              <a:t>Saisir les joueurs participants sur Handvision puis vérifier auprès de la table les renseignements de la feuille de match et surtout les </a:t>
            </a:r>
            <a:r>
              <a:rPr lang="fr-FR" sz="1800" b="1">
                <a:latin typeface="Arial" charset="0"/>
              </a:rPr>
              <a:t>numéros de joueurs</a:t>
            </a:r>
            <a:r>
              <a:rPr lang="fr-FR" sz="1800" b="1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fr-FR" sz="1800" b="1">
                <a:solidFill>
                  <a:srgbClr val="FF0000"/>
                </a:solidFill>
                <a:latin typeface="Arial" charset="0"/>
              </a:rPr>
              <a:t>Préparer le « live » et transmettre au moins 15mn avec le début de la rencontre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fr-FR" b="1">
                <a:solidFill>
                  <a:srgbClr val="0000CC"/>
                </a:solidFill>
                <a:latin typeface="Arial" charset="0"/>
              </a:rPr>
              <a:t>PENDANT</a:t>
            </a:r>
            <a:br>
              <a:rPr lang="fr-FR" b="1">
                <a:solidFill>
                  <a:srgbClr val="0000CC"/>
                </a:solidFill>
                <a:latin typeface="Arial" charset="0"/>
              </a:rPr>
            </a:br>
            <a:r>
              <a:rPr lang="fr-FR" sz="1800" b="1">
                <a:solidFill>
                  <a:srgbClr val="0000CC"/>
                </a:solidFill>
                <a:latin typeface="Arial" charset="0"/>
              </a:rPr>
              <a:t>Attention au temps, aux joueurs buteurs, aux sanctions.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b="1">
                <a:latin typeface="Arial" charset="0"/>
              </a:rPr>
              <a:t>APRES</a:t>
            </a:r>
            <a:br>
              <a:rPr lang="fr-FR" b="1">
                <a:latin typeface="Arial" charset="0"/>
              </a:rPr>
            </a:br>
            <a:r>
              <a:rPr lang="fr-FR" sz="1800" b="1">
                <a:latin typeface="Arial" charset="0"/>
              </a:rPr>
              <a:t>Valider le score à la fin du match (surtout pour le live)</a:t>
            </a:r>
            <a:br>
              <a:rPr lang="fr-FR" sz="1800" b="1">
                <a:latin typeface="Arial" charset="0"/>
              </a:rPr>
            </a:br>
            <a:r>
              <a:rPr lang="fr-FR" sz="1800" b="1">
                <a:latin typeface="Arial" charset="0"/>
              </a:rPr>
              <a:t>Editer les statistiques et la feuille de match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800" b="1">
                <a:latin typeface="Arial" charset="0"/>
              </a:rPr>
              <a:t>Vérifier la feuille auprès de la table de marque</a:t>
            </a:r>
            <a:br>
              <a:rPr lang="fr-FR" sz="1800" b="1">
                <a:latin typeface="Arial" charset="0"/>
              </a:rPr>
            </a:br>
            <a:r>
              <a:rPr lang="fr-FR" sz="1800" b="1">
                <a:latin typeface="Arial" charset="0"/>
              </a:rPr>
              <a:t>Transmettre l’observation par Internet et le score par téléphone.</a:t>
            </a:r>
            <a:endParaRPr lang="fr-FR" b="1">
              <a:latin typeface="Arial" charset="0"/>
            </a:endParaRPr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1828800" y="92075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fr-FR" b="1">
                <a:solidFill>
                  <a:schemeClr val="bg1"/>
                </a:solidFill>
                <a:latin typeface="Arial" charset="0"/>
              </a:rPr>
              <a:t>Avant, Pendant, Après</a:t>
            </a:r>
          </a:p>
        </p:txBody>
      </p:sp>
      <p:sp>
        <p:nvSpPr>
          <p:cNvPr id="13" name="Rectangle 147"/>
          <p:cNvSpPr>
            <a:spLocks noChangeArrowheads="1"/>
          </p:cNvSpPr>
          <p:nvPr/>
        </p:nvSpPr>
        <p:spPr bwMode="auto">
          <a:xfrm>
            <a:off x="0" y="764704"/>
            <a:ext cx="1143000" cy="5616624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x" algn="b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>
              <a:latin typeface="Canal+" pitchFamily="2" charset="0"/>
            </a:endParaRPr>
          </a:p>
        </p:txBody>
      </p:sp>
      <p:pic>
        <p:nvPicPr>
          <p:cNvPr id="14349" name="Image 14" descr="logo_FFHANDBALLquadri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6988"/>
            <a:ext cx="955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87313" y="6330950"/>
            <a:ext cx="739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Logiciel d’observations des matches de Handball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003300"/>
            <a:ext cx="3417886" cy="192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112"/>
          <p:cNvSpPr>
            <a:spLocks noChangeArrowheads="1"/>
          </p:cNvSpPr>
          <p:nvPr/>
        </p:nvSpPr>
        <p:spPr bwMode="auto">
          <a:xfrm>
            <a:off x="1258888" y="0"/>
            <a:ext cx="7885112" cy="6921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>
              <a:latin typeface="Canal+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500188" y="3214688"/>
            <a:ext cx="6357937" cy="5715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C72E3-53AC-41F7-8E5D-6A21C1C939FD}" type="slidenum">
              <a:rPr lang="fr-FR"/>
              <a:pPr>
                <a:defRPr/>
              </a:pPr>
              <a:t>13</a:t>
            </a:fld>
            <a:endParaRPr lang="fr-FR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431925" y="2251075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/>
          </a:p>
          <a:p>
            <a:pPr eaLnBrk="1" hangingPunct="1"/>
            <a:endParaRPr lang="fr-FR"/>
          </a:p>
        </p:txBody>
      </p:sp>
      <p:sp>
        <p:nvSpPr>
          <p:cNvPr id="24584" name="Rectangle 7"/>
          <p:cNvSpPr>
            <a:spLocks noChangeArrowheads="1"/>
          </p:cNvSpPr>
          <p:nvPr/>
        </p:nvSpPr>
        <p:spPr bwMode="auto">
          <a:xfrm>
            <a:off x="1143000" y="0"/>
            <a:ext cx="1524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585" name="Rectangle 8"/>
          <p:cNvSpPr>
            <a:spLocks noChangeArrowheads="1"/>
          </p:cNvSpPr>
          <p:nvPr/>
        </p:nvSpPr>
        <p:spPr bwMode="auto">
          <a:xfrm>
            <a:off x="0" y="620713"/>
            <a:ext cx="9144000" cy="150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586" name="Rectangle 9"/>
          <p:cNvSpPr>
            <a:spLocks noChangeArrowheads="1"/>
          </p:cNvSpPr>
          <p:nvPr/>
        </p:nvSpPr>
        <p:spPr bwMode="auto">
          <a:xfrm>
            <a:off x="0" y="6364288"/>
            <a:ext cx="69342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 </a:t>
            </a:r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1828800" y="92075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fr-FR" b="1">
                <a:solidFill>
                  <a:schemeClr val="bg1"/>
                </a:solidFill>
                <a:latin typeface="Arial" charset="0"/>
              </a:rPr>
              <a:t>La gestion du temps</a:t>
            </a: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5072063" y="1143000"/>
            <a:ext cx="4071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sz="1800" b="1">
                <a:latin typeface="Arial" charset="0"/>
              </a:rPr>
              <a:t>Avant de débuter une observation </a:t>
            </a:r>
            <a:br>
              <a:rPr lang="fr-FR" sz="1800" b="1">
                <a:latin typeface="Arial" charset="0"/>
              </a:rPr>
            </a:br>
            <a:r>
              <a:rPr lang="fr-FR" sz="1800" b="1">
                <a:latin typeface="Arial" charset="0"/>
              </a:rPr>
              <a:t>il faut sélectionner une mi-temps</a:t>
            </a:r>
          </a:p>
        </p:txBody>
      </p:sp>
      <p:sp>
        <p:nvSpPr>
          <p:cNvPr id="15371" name="Rectangle 14"/>
          <p:cNvSpPr>
            <a:spLocks noChangeArrowheads="1"/>
          </p:cNvSpPr>
          <p:nvPr/>
        </p:nvSpPr>
        <p:spPr bwMode="auto">
          <a:xfrm>
            <a:off x="1643063" y="3335338"/>
            <a:ext cx="70008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sz="1800" b="1" dirty="0">
                <a:latin typeface="Arial" charset="0"/>
              </a:rPr>
              <a:t>Ne jamais reculer le temps dès que le match a démarré.</a:t>
            </a:r>
          </a:p>
          <a:p>
            <a:pPr>
              <a:buFont typeface="Wingdings" pitchFamily="2" charset="2"/>
              <a:buNone/>
            </a:pPr>
            <a:endParaRPr lang="fr-FR" sz="1800" b="1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fr-FR" sz="1800" b="1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fr-FR" sz="1800" b="1" dirty="0">
                <a:latin typeface="Arial" charset="0"/>
              </a:rPr>
              <a:t>Si vous avez du retard par rapport au chrono officiel, vous pouvez arrêter votre chrono et modifier votre </a:t>
            </a:r>
            <a:r>
              <a:rPr lang="fr-FR" sz="1800" b="1" dirty="0" smtClean="0">
                <a:latin typeface="Arial" charset="0"/>
              </a:rPr>
              <a:t>temps.</a:t>
            </a:r>
            <a:endParaRPr lang="fr-FR" sz="1800" b="1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fr-FR" sz="1800" b="1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fr-FR" sz="1800" b="1" dirty="0">
                <a:latin typeface="Arial" charset="0"/>
              </a:rPr>
              <a:t>Si vous avez de l’avance par rapport au chrono officiel vous arrêtez votre chrono et continuez votre observation jusqu’à ce que le temps officiel vous </a:t>
            </a:r>
            <a:r>
              <a:rPr lang="fr-FR" sz="1800" b="1" dirty="0" smtClean="0">
                <a:latin typeface="Arial" charset="0"/>
              </a:rPr>
              <a:t>rattrape.</a:t>
            </a:r>
            <a:endParaRPr lang="fr-FR" sz="1800" b="1" dirty="0">
              <a:latin typeface="Arial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rot="10800000">
            <a:off x="4786313" y="1785938"/>
            <a:ext cx="1214437" cy="158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47"/>
          <p:cNvSpPr>
            <a:spLocks noChangeArrowheads="1"/>
          </p:cNvSpPr>
          <p:nvPr/>
        </p:nvSpPr>
        <p:spPr bwMode="auto">
          <a:xfrm>
            <a:off x="0" y="764704"/>
            <a:ext cx="1143000" cy="5616624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x" algn="b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>
              <a:latin typeface="Canal+" pitchFamily="2" charset="0"/>
            </a:endParaRPr>
          </a:p>
        </p:txBody>
      </p:sp>
      <p:pic>
        <p:nvPicPr>
          <p:cNvPr id="15377" name="Image 18" descr="logo_FFHANDBALLquadri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6988"/>
            <a:ext cx="955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87313" y="6330950"/>
            <a:ext cx="739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Logiciel d’observations des matches de Handball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2"/>
          <p:cNvSpPr>
            <a:spLocks noChangeArrowheads="1"/>
          </p:cNvSpPr>
          <p:nvPr/>
        </p:nvSpPr>
        <p:spPr bwMode="auto">
          <a:xfrm>
            <a:off x="1258888" y="0"/>
            <a:ext cx="7885112" cy="6921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>
              <a:latin typeface="Canal+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903577" y="3573016"/>
            <a:ext cx="3916895" cy="70930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C72E3-53AC-41F7-8E5D-6A21C1C939FD}" type="slidenum">
              <a:rPr lang="fr-FR"/>
              <a:pPr>
                <a:defRPr/>
              </a:pPr>
              <a:t>14</a:t>
            </a:fld>
            <a:endParaRPr lang="fr-FR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431925" y="2251075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/>
          </a:p>
          <a:p>
            <a:pPr eaLnBrk="1" hangingPunct="1"/>
            <a:endParaRPr lang="fr-FR"/>
          </a:p>
        </p:txBody>
      </p:sp>
      <p:sp>
        <p:nvSpPr>
          <p:cNvPr id="24584" name="Rectangle 7"/>
          <p:cNvSpPr>
            <a:spLocks noChangeArrowheads="1"/>
          </p:cNvSpPr>
          <p:nvPr/>
        </p:nvSpPr>
        <p:spPr bwMode="auto">
          <a:xfrm>
            <a:off x="1143000" y="0"/>
            <a:ext cx="1524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585" name="Rectangle 8"/>
          <p:cNvSpPr>
            <a:spLocks noChangeArrowheads="1"/>
          </p:cNvSpPr>
          <p:nvPr/>
        </p:nvSpPr>
        <p:spPr bwMode="auto">
          <a:xfrm>
            <a:off x="0" y="620713"/>
            <a:ext cx="9144000" cy="150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586" name="Rectangle 9"/>
          <p:cNvSpPr>
            <a:spLocks noChangeArrowheads="1"/>
          </p:cNvSpPr>
          <p:nvPr/>
        </p:nvSpPr>
        <p:spPr bwMode="auto">
          <a:xfrm>
            <a:off x="0" y="6364288"/>
            <a:ext cx="69342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 </a:t>
            </a:r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1828800" y="92075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fr-FR" b="1">
                <a:solidFill>
                  <a:schemeClr val="bg1"/>
                </a:solidFill>
                <a:latin typeface="Arial" charset="0"/>
              </a:rPr>
              <a:t>La gestion du temps</a:t>
            </a: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5072063" y="1143000"/>
            <a:ext cx="4071937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sz="1800" b="1" dirty="0" smtClean="0">
                <a:latin typeface="Arial" charset="0"/>
              </a:rPr>
              <a:t>Lors d’une retransmission LIVEHANDBALL votre temps et votre score sont récupérés.</a:t>
            </a:r>
            <a:r>
              <a:rPr lang="fr-FR" sz="1800" b="1" dirty="0">
                <a:latin typeface="Arial" charset="0"/>
              </a:rPr>
              <a:t/>
            </a:r>
            <a:br>
              <a:rPr lang="fr-FR" sz="1800" b="1" dirty="0">
                <a:latin typeface="Arial" charset="0"/>
              </a:rPr>
            </a:br>
            <a:r>
              <a:rPr lang="fr-FR" sz="1800" b="1" dirty="0">
                <a:latin typeface="Arial" charset="0"/>
              </a:rPr>
              <a:t>il faut sélectionner </a:t>
            </a:r>
            <a:r>
              <a:rPr lang="fr-FR" sz="1800" b="1" dirty="0" smtClean="0">
                <a:latin typeface="Arial" charset="0"/>
              </a:rPr>
              <a:t>cliquer sur le chrono cliquer sur « OUI » </a:t>
            </a:r>
          </a:p>
          <a:p>
            <a:pPr>
              <a:buFont typeface="Wingdings" pitchFamily="2" charset="2"/>
              <a:buNone/>
            </a:pPr>
            <a:endParaRPr lang="fr-FR" sz="1800" b="1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fr-FR" sz="1800" b="1" dirty="0">
                <a:latin typeface="Arial" charset="0"/>
              </a:rPr>
              <a:t>p</a:t>
            </a:r>
            <a:r>
              <a:rPr lang="fr-FR" sz="1800" b="1" dirty="0" smtClean="0">
                <a:latin typeface="Arial" charset="0"/>
              </a:rPr>
              <a:t>our autoriser la récupération des information.</a:t>
            </a:r>
          </a:p>
          <a:p>
            <a:pPr>
              <a:buFont typeface="Wingdings" pitchFamily="2" charset="2"/>
              <a:buNone/>
            </a:pPr>
            <a:endParaRPr lang="fr-FR" sz="1800" b="1" dirty="0" smtClean="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fr-FR" sz="1800" b="1" dirty="0" smtClean="0">
                <a:latin typeface="Arial" charset="0"/>
              </a:rPr>
              <a:t>Cette manipulation doit être répétée avant chaque mi-temps,</a:t>
            </a:r>
            <a:endParaRPr lang="fr-FR" sz="1800" b="1" dirty="0">
              <a:latin typeface="Arial" charset="0"/>
            </a:endParaRPr>
          </a:p>
        </p:txBody>
      </p:sp>
      <p:sp>
        <p:nvSpPr>
          <p:cNvPr id="16" name="Rectangle 147"/>
          <p:cNvSpPr>
            <a:spLocks noChangeArrowheads="1"/>
          </p:cNvSpPr>
          <p:nvPr/>
        </p:nvSpPr>
        <p:spPr bwMode="auto">
          <a:xfrm>
            <a:off x="0" y="764704"/>
            <a:ext cx="1143000" cy="5616624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x" algn="b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>
              <a:latin typeface="Canal+" pitchFamily="2" charset="0"/>
            </a:endParaRPr>
          </a:p>
        </p:txBody>
      </p:sp>
      <p:pic>
        <p:nvPicPr>
          <p:cNvPr id="15377" name="Image 18" descr="logo_FFHANDBALLquadri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6988"/>
            <a:ext cx="955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87313" y="6330950"/>
            <a:ext cx="739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Logiciel d’observations des matches de Handball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928687"/>
            <a:ext cx="2639764" cy="20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necteur droit avec flèche 17"/>
          <p:cNvCxnSpPr/>
          <p:nvPr/>
        </p:nvCxnSpPr>
        <p:spPr>
          <a:xfrm flipH="1" flipV="1">
            <a:off x="3851920" y="2635324"/>
            <a:ext cx="2103314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500189" y="4297363"/>
            <a:ext cx="321582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sz="1800" b="1" dirty="0" smtClean="0">
                <a:latin typeface="Arial" charset="0"/>
              </a:rPr>
              <a:t>Le bouton « Départ » permet de récupérer le temps de la table de marque informatisée par </a:t>
            </a:r>
            <a:r>
              <a:rPr lang="fr-FR" sz="1800" b="1" dirty="0" err="1" smtClean="0">
                <a:latin typeface="Arial" charset="0"/>
              </a:rPr>
              <a:t>Handvision</a:t>
            </a:r>
            <a:r>
              <a:rPr lang="fr-FR" sz="1800" b="1" dirty="0" smtClean="0">
                <a:latin typeface="Arial" charset="0"/>
              </a:rPr>
              <a:t>. </a:t>
            </a:r>
          </a:p>
          <a:p>
            <a:pPr>
              <a:buFont typeface="Wingdings" pitchFamily="2" charset="2"/>
              <a:buNone/>
            </a:pPr>
            <a:r>
              <a:rPr lang="fr-FR" sz="1800" b="1" dirty="0" smtClean="0">
                <a:latin typeface="Arial" charset="0"/>
              </a:rPr>
              <a:t>Ce n’est pas votre cas.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flipH="1" flipV="1">
            <a:off x="2267744" y="2787724"/>
            <a:ext cx="1080120" cy="15096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78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2"/>
          <p:cNvSpPr>
            <a:spLocks noChangeArrowheads="1"/>
          </p:cNvSpPr>
          <p:nvPr/>
        </p:nvSpPr>
        <p:spPr bwMode="auto">
          <a:xfrm>
            <a:off x="1258888" y="0"/>
            <a:ext cx="7885112" cy="6921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>
              <a:latin typeface="Canal+" pitchFamily="2" charset="0"/>
            </a:endParaRP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64FFF-E7A8-4E91-8D4B-31C693212966}" type="slidenum">
              <a:rPr lang="fr-FR"/>
              <a:pPr>
                <a:defRPr/>
              </a:pPr>
              <a:t>15</a:t>
            </a:fld>
            <a:endParaRPr lang="fr-FR"/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431925" y="2251075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/>
          </a:p>
          <a:p>
            <a:pPr eaLnBrk="1" hangingPunct="1"/>
            <a:endParaRPr lang="fr-FR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143000" y="0"/>
            <a:ext cx="1524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620713"/>
            <a:ext cx="9144000" cy="150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6364288"/>
            <a:ext cx="69342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2000" i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1828800" y="92075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fr-FR" b="1">
                <a:solidFill>
                  <a:schemeClr val="bg1"/>
                </a:solidFill>
                <a:latin typeface="Arial" charset="0"/>
              </a:rPr>
              <a:t>Sélection des joueurs participants au match</a:t>
            </a:r>
          </a:p>
        </p:txBody>
      </p:sp>
      <p:sp>
        <p:nvSpPr>
          <p:cNvPr id="16393" name="Rectangle 14"/>
          <p:cNvSpPr>
            <a:spLocks noChangeArrowheads="1"/>
          </p:cNvSpPr>
          <p:nvPr/>
        </p:nvSpPr>
        <p:spPr bwMode="auto">
          <a:xfrm>
            <a:off x="1428750" y="5013176"/>
            <a:ext cx="750093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b="1" dirty="0">
                <a:solidFill>
                  <a:srgbClr val="FF0000"/>
                </a:solidFill>
                <a:latin typeface="Arial" charset="0"/>
              </a:rPr>
              <a:t>S</a:t>
            </a:r>
            <a:r>
              <a:rPr lang="fr-FR" sz="1800" b="1" dirty="0">
                <a:latin typeface="Arial" charset="0"/>
              </a:rPr>
              <a:t> pour indiquer le joueur sélectionné. Ne pas intervertir le n° des joueurs en seule opération mais procéder par étape</a:t>
            </a:r>
            <a:r>
              <a:rPr lang="fr-FR" sz="1800" b="1" dirty="0" smtClean="0">
                <a:latin typeface="Arial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fr-FR" sz="1800" b="1" dirty="0" smtClean="0">
                <a:latin typeface="Arial" charset="0"/>
              </a:rPr>
              <a:t>En cas de blocage, vous pouvez recommencer toute les sélections en cliquant au préalable sur le bouton « Match à Zéro »</a:t>
            </a:r>
            <a:endParaRPr lang="fr-FR" sz="1800" b="1" dirty="0">
              <a:latin typeface="Arial" charset="0"/>
            </a:endParaRPr>
          </a:p>
        </p:txBody>
      </p:sp>
      <p:pic>
        <p:nvPicPr>
          <p:cNvPr id="1639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7"/>
          <a:stretch>
            <a:fillRect/>
          </a:stretch>
        </p:blipFill>
        <p:spPr bwMode="auto">
          <a:xfrm>
            <a:off x="1476375" y="836613"/>
            <a:ext cx="74390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47"/>
          <p:cNvSpPr>
            <a:spLocks noChangeArrowheads="1"/>
          </p:cNvSpPr>
          <p:nvPr/>
        </p:nvSpPr>
        <p:spPr bwMode="auto">
          <a:xfrm>
            <a:off x="0" y="764704"/>
            <a:ext cx="1143000" cy="5616624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x" algn="b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>
              <a:latin typeface="Canal+" pitchFamily="2" charset="0"/>
            </a:endParaRPr>
          </a:p>
        </p:txBody>
      </p:sp>
      <p:pic>
        <p:nvPicPr>
          <p:cNvPr id="16398" name="Image 15" descr="logo_FFHANDBALLquadri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6988"/>
            <a:ext cx="955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7313" y="6330950"/>
            <a:ext cx="739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Logiciel d’observations des matches de Handball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2"/>
          <p:cNvSpPr>
            <a:spLocks noChangeArrowheads="1"/>
          </p:cNvSpPr>
          <p:nvPr/>
        </p:nvSpPr>
        <p:spPr bwMode="auto">
          <a:xfrm>
            <a:off x="1258888" y="0"/>
            <a:ext cx="7885112" cy="6921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>
              <a:latin typeface="Canal+" pitchFamily="2" charset="0"/>
            </a:endParaRPr>
          </a:p>
        </p:txBody>
      </p:sp>
      <p:pic>
        <p:nvPicPr>
          <p:cNvPr id="1741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1" b="34811"/>
          <a:stretch>
            <a:fillRect/>
          </a:stretch>
        </p:blipFill>
        <p:spPr bwMode="auto">
          <a:xfrm>
            <a:off x="3563938" y="1125538"/>
            <a:ext cx="522128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C016B-3759-44D1-9CFF-AE43849CF052}" type="slidenum">
              <a:rPr lang="fr-FR"/>
              <a:pPr>
                <a:defRPr/>
              </a:pPr>
              <a:t>16</a:t>
            </a:fld>
            <a:endParaRPr lang="fr-FR"/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1431925" y="2251075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/>
          </a:p>
          <a:p>
            <a:pPr eaLnBrk="1" hangingPunct="1"/>
            <a:endParaRPr lang="fr-FR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143000" y="0"/>
            <a:ext cx="1524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620713"/>
            <a:ext cx="9144000" cy="150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6364288"/>
            <a:ext cx="69342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 </a:t>
            </a:r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1828800" y="92075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fr-FR" b="1">
                <a:solidFill>
                  <a:schemeClr val="bg1"/>
                </a:solidFill>
                <a:latin typeface="Arial" charset="0"/>
              </a:rPr>
              <a:t>Les éditions </a:t>
            </a:r>
          </a:p>
        </p:txBody>
      </p:sp>
      <p:sp>
        <p:nvSpPr>
          <p:cNvPr id="16396" name="Rectangle 14"/>
          <p:cNvSpPr>
            <a:spLocks noChangeArrowheads="1"/>
          </p:cNvSpPr>
          <p:nvPr/>
        </p:nvSpPr>
        <p:spPr bwMode="auto">
          <a:xfrm>
            <a:off x="1571625" y="3571875"/>
            <a:ext cx="4143375" cy="1231900"/>
          </a:xfrm>
          <a:prstGeom prst="rect">
            <a:avLst/>
          </a:prstGeom>
          <a:solidFill>
            <a:schemeClr val="accent6">
              <a:lumMod val="40000"/>
              <a:lumOff val="60000"/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fr-FR" sz="1800" b="1" dirty="0">
                <a:latin typeface="Arial" charset="0"/>
              </a:rPr>
              <a:t>Edition des statistiques</a:t>
            </a:r>
          </a:p>
          <a:p>
            <a:pPr algn="r">
              <a:spcAft>
                <a:spcPts val="1200"/>
              </a:spcAft>
              <a:defRPr/>
            </a:pPr>
            <a:r>
              <a:rPr lang="fr-FR" sz="1800" b="1" dirty="0">
                <a:latin typeface="Arial" charset="0"/>
              </a:rPr>
              <a:t>Edition de la feuille de match</a:t>
            </a:r>
          </a:p>
          <a:p>
            <a:pPr algn="r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fr-FR" sz="1800" b="1" dirty="0">
                <a:latin typeface="Arial" charset="0"/>
              </a:rPr>
              <a:t>Edition du calendrier des matches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rot="16200000" flipV="1">
            <a:off x="4568825" y="2640013"/>
            <a:ext cx="2012950" cy="279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6396" idx="3"/>
          </p:cNvCxnSpPr>
          <p:nvPr/>
        </p:nvCxnSpPr>
        <p:spPr>
          <a:xfrm>
            <a:off x="5715000" y="4187825"/>
            <a:ext cx="1593850" cy="118586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5643563" y="4643438"/>
            <a:ext cx="1665287" cy="101758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47"/>
          <p:cNvSpPr>
            <a:spLocks noChangeArrowheads="1"/>
          </p:cNvSpPr>
          <p:nvPr/>
        </p:nvSpPr>
        <p:spPr bwMode="auto">
          <a:xfrm>
            <a:off x="0" y="764704"/>
            <a:ext cx="1143000" cy="5616624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x" algn="b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>
              <a:latin typeface="Canal+" pitchFamily="2" charset="0"/>
            </a:endParaRPr>
          </a:p>
        </p:txBody>
      </p:sp>
      <p:pic>
        <p:nvPicPr>
          <p:cNvPr id="17425" name="Image 24" descr="logo_FFHANDBALLquadri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6988"/>
            <a:ext cx="955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87313" y="6330950"/>
            <a:ext cx="739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Logiciel d’observations des matches de Handball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2"/>
          <p:cNvSpPr>
            <a:spLocks noChangeArrowheads="1"/>
          </p:cNvSpPr>
          <p:nvPr/>
        </p:nvSpPr>
        <p:spPr bwMode="auto">
          <a:xfrm>
            <a:off x="1258888" y="0"/>
            <a:ext cx="7885112" cy="6921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>
              <a:latin typeface="Canal+" pitchFamily="2" charset="0"/>
            </a:endParaRPr>
          </a:p>
        </p:txBody>
      </p:sp>
      <p:pic>
        <p:nvPicPr>
          <p:cNvPr id="1843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11" b="75163"/>
          <a:stretch>
            <a:fillRect/>
          </a:stretch>
        </p:blipFill>
        <p:spPr bwMode="auto">
          <a:xfrm>
            <a:off x="1403350" y="836613"/>
            <a:ext cx="6985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3286-DDF5-4151-B7C7-EAD14C48C2CF}" type="slidenum">
              <a:rPr lang="fr-FR"/>
              <a:pPr>
                <a:defRPr/>
              </a:pPr>
              <a:t>17</a:t>
            </a:fld>
            <a:endParaRPr lang="fr-FR"/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1431925" y="2251075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/>
          </a:p>
          <a:p>
            <a:pPr eaLnBrk="1" hangingPunct="1"/>
            <a:endParaRPr lang="fr-FR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143000" y="0"/>
            <a:ext cx="1524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620713"/>
            <a:ext cx="9144000" cy="150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6364288"/>
            <a:ext cx="69342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2000" i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1828800" y="92075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fr-FR" b="1">
                <a:solidFill>
                  <a:schemeClr val="bg1"/>
                </a:solidFill>
                <a:latin typeface="Arial" charset="0"/>
              </a:rPr>
              <a:t>Transfert du match</a:t>
            </a:r>
          </a:p>
        </p:txBody>
      </p:sp>
      <p:sp>
        <p:nvSpPr>
          <p:cNvPr id="18442" name="Rectangle 14"/>
          <p:cNvSpPr>
            <a:spLocks noChangeArrowheads="1"/>
          </p:cNvSpPr>
          <p:nvPr/>
        </p:nvSpPr>
        <p:spPr bwMode="auto">
          <a:xfrm>
            <a:off x="1428750" y="2925763"/>
            <a:ext cx="7500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sz="1800" b="1">
                <a:latin typeface="Arial" charset="0"/>
              </a:rPr>
              <a:t>Dès validation du score et des buteurs, vous devez transférer votre rencontre par internet.</a:t>
            </a:r>
          </a:p>
        </p:txBody>
      </p:sp>
      <p:sp>
        <p:nvSpPr>
          <p:cNvPr id="18443" name="Rectangle 14"/>
          <p:cNvSpPr>
            <a:spLocks noChangeArrowheads="1"/>
          </p:cNvSpPr>
          <p:nvPr/>
        </p:nvSpPr>
        <p:spPr bwMode="auto">
          <a:xfrm>
            <a:off x="1928813" y="5711825"/>
            <a:ext cx="3571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sz="1800" b="1" dirty="0">
                <a:latin typeface="Arial" charset="0"/>
              </a:rPr>
              <a:t>Mot de passe : </a:t>
            </a:r>
            <a:r>
              <a:rPr lang="fr-FR" sz="1800" b="1" dirty="0" smtClean="0">
                <a:latin typeface="Arial" charset="0"/>
              </a:rPr>
              <a:t>XXXXXXX</a:t>
            </a:r>
            <a:endParaRPr lang="fr-FR" sz="1800" b="1" dirty="0">
              <a:latin typeface="Arial" charset="0"/>
            </a:endParaRPr>
          </a:p>
          <a:p>
            <a:endParaRPr lang="fr-FR" sz="1800" b="1" dirty="0">
              <a:latin typeface="Arial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5400000" flipH="1" flipV="1">
            <a:off x="2200275" y="2141538"/>
            <a:ext cx="1300163" cy="27463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5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357563"/>
            <a:ext cx="30067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149725"/>
            <a:ext cx="38862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47"/>
          <p:cNvSpPr>
            <a:spLocks noChangeArrowheads="1"/>
          </p:cNvSpPr>
          <p:nvPr/>
        </p:nvSpPr>
        <p:spPr bwMode="auto">
          <a:xfrm>
            <a:off x="0" y="764704"/>
            <a:ext cx="1143000" cy="5616624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x" algn="b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>
              <a:latin typeface="Canal+" pitchFamily="2" charset="0"/>
            </a:endParaRPr>
          </a:p>
        </p:txBody>
      </p:sp>
      <p:pic>
        <p:nvPicPr>
          <p:cNvPr id="18450" name="Image 22" descr="logo_FFHANDBALLquadri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6988"/>
            <a:ext cx="955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87313" y="6330950"/>
            <a:ext cx="739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Logiciel d’observations des matches de Handball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99607"/>
            <a:ext cx="6912768" cy="519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112"/>
          <p:cNvSpPr>
            <a:spLocks noChangeArrowheads="1"/>
          </p:cNvSpPr>
          <p:nvPr/>
        </p:nvSpPr>
        <p:spPr bwMode="auto">
          <a:xfrm>
            <a:off x="1258888" y="0"/>
            <a:ext cx="7885112" cy="6921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>
              <a:latin typeface="Canal+" pitchFamily="2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1431925" y="2251075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/>
          </a:p>
          <a:p>
            <a:pPr eaLnBrk="1" hangingPunct="1"/>
            <a:endParaRPr lang="fr-FR"/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1143000" y="0"/>
            <a:ext cx="1524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0" y="620713"/>
            <a:ext cx="9144000" cy="150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707" name="Rectangle 9"/>
          <p:cNvSpPr>
            <a:spLocks noChangeArrowheads="1"/>
          </p:cNvSpPr>
          <p:nvPr/>
        </p:nvSpPr>
        <p:spPr bwMode="auto">
          <a:xfrm>
            <a:off x="0" y="6364288"/>
            <a:ext cx="69342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fr-FR" sz="2000" i="1">
                <a:solidFill>
                  <a:schemeClr val="bg1"/>
                </a:solidFill>
                <a:latin typeface="Arial" charset="0"/>
              </a:rPr>
              <a:t>  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828800" y="44450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fr-FR" b="1">
                <a:solidFill>
                  <a:schemeClr val="bg1"/>
                </a:solidFill>
                <a:latin typeface="Arial" charset="0"/>
              </a:rPr>
              <a:t>Récupération de la journée de championnat</a:t>
            </a:r>
          </a:p>
        </p:txBody>
      </p:sp>
      <p:sp>
        <p:nvSpPr>
          <p:cNvPr id="16" name="Rectangle 147"/>
          <p:cNvSpPr>
            <a:spLocks noChangeArrowheads="1"/>
          </p:cNvSpPr>
          <p:nvPr/>
        </p:nvSpPr>
        <p:spPr bwMode="auto">
          <a:xfrm>
            <a:off x="0" y="764704"/>
            <a:ext cx="1143000" cy="5616624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x" algn="b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>
              <a:latin typeface="Canal+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3969" y="5445125"/>
            <a:ext cx="1872208" cy="288131"/>
          </a:xfrm>
          <a:prstGeom prst="rect">
            <a:avLst/>
          </a:prstGeom>
          <a:noFill/>
          <a:ln w="38100" cap="rnd" cmpd="sng">
            <a:solidFill>
              <a:srgbClr val="FF0000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9469" name="Image 18" descr="logo_FFHANDBALLquadri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6988"/>
            <a:ext cx="955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87313" y="6330950"/>
            <a:ext cx="739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Logiciel d’observations des matches de Handball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2"/>
          <p:cNvSpPr>
            <a:spLocks noChangeArrowheads="1"/>
          </p:cNvSpPr>
          <p:nvPr/>
        </p:nvSpPr>
        <p:spPr bwMode="auto">
          <a:xfrm>
            <a:off x="1258888" y="0"/>
            <a:ext cx="7885112" cy="7651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>
              <a:latin typeface="Canal+" pitchFamily="2" charset="0"/>
            </a:endParaRPr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E8467-41E7-4997-80E1-129EEF60E5A2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431925" y="2251075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/>
          </a:p>
          <a:p>
            <a:pPr eaLnBrk="1" hangingPunct="1"/>
            <a:endParaRPr lang="fr-FR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620713"/>
            <a:ext cx="9144000" cy="150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6364288"/>
            <a:ext cx="69342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fr-FR" sz="2000" i="1">
                <a:solidFill>
                  <a:schemeClr val="bg1"/>
                </a:solidFill>
                <a:latin typeface="Arial" charset="0"/>
              </a:rPr>
              <a:t>  </a:t>
            </a:r>
          </a:p>
        </p:txBody>
      </p:sp>
      <p:sp>
        <p:nvSpPr>
          <p:cNvPr id="242700" name="Text Box 12"/>
          <p:cNvSpPr txBox="1">
            <a:spLocks noChangeArrowheads="1"/>
          </p:cNvSpPr>
          <p:nvPr/>
        </p:nvSpPr>
        <p:spPr bwMode="auto">
          <a:xfrm>
            <a:off x="87313" y="6330950"/>
            <a:ext cx="739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Logiciel d’observations des matches de Handball</a:t>
            </a:r>
          </a:p>
        </p:txBody>
      </p:sp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1403350" y="44450"/>
            <a:ext cx="7740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sz="2800" b="1" dirty="0">
                <a:solidFill>
                  <a:schemeClr val="bg1"/>
                </a:solidFill>
                <a:latin typeface="Arial" charset="0"/>
              </a:rPr>
              <a:t>Championnat de France </a:t>
            </a:r>
            <a:r>
              <a:rPr lang="fr-FR" sz="2800" b="1" dirty="0" smtClean="0">
                <a:solidFill>
                  <a:schemeClr val="bg1"/>
                </a:solidFill>
                <a:latin typeface="Arial" charset="0"/>
              </a:rPr>
              <a:t>2013 </a:t>
            </a:r>
            <a:r>
              <a:rPr lang="fr-FR" sz="2800" b="1" dirty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fr-FR" sz="2800" b="1" dirty="0" smtClean="0">
                <a:solidFill>
                  <a:schemeClr val="bg1"/>
                </a:solidFill>
                <a:latin typeface="Arial" charset="0"/>
              </a:rPr>
              <a:t>2014</a:t>
            </a:r>
            <a:endParaRPr lang="fr-FR" sz="28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" name="Image 15" descr="logo_FFHANDBALLquadr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6988"/>
            <a:ext cx="955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0" name="ZoneTexte 4149"/>
          <p:cNvSpPr txBox="1"/>
          <p:nvPr/>
        </p:nvSpPr>
        <p:spPr>
          <a:xfrm>
            <a:off x="395288" y="896938"/>
            <a:ext cx="7632700" cy="534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100" b="1" dirty="0">
                <a:latin typeface="+mn-lt"/>
              </a:rPr>
              <a:t>PREVISION AVANT LE MATCH</a:t>
            </a:r>
          </a:p>
          <a:p>
            <a:pPr>
              <a:defRPr/>
            </a:pPr>
            <a:r>
              <a:rPr lang="fr-FR" sz="1100" dirty="0">
                <a:latin typeface="+mn-lt"/>
              </a:rPr>
              <a:t>	ASPECT MATERIEL :</a:t>
            </a:r>
          </a:p>
          <a:p>
            <a:pPr>
              <a:defRPr/>
            </a:pPr>
            <a:r>
              <a:rPr lang="fr-FR" sz="1100" dirty="0">
                <a:latin typeface="+mn-lt"/>
              </a:rPr>
              <a:t>	RESSOURCES HUMAINES :</a:t>
            </a:r>
          </a:p>
          <a:p>
            <a:pPr>
              <a:defRPr/>
            </a:pPr>
            <a:r>
              <a:rPr lang="fr-FR" sz="1100" dirty="0">
                <a:latin typeface="+mn-lt"/>
              </a:rPr>
              <a:t>	TIMING :</a:t>
            </a:r>
          </a:p>
          <a:p>
            <a:pPr>
              <a:defRPr/>
            </a:pPr>
            <a:r>
              <a:rPr lang="fr-FR" sz="1100" dirty="0">
                <a:latin typeface="+mn-lt"/>
              </a:rPr>
              <a:t>	MISE A JOUR LOGICIEL : </a:t>
            </a:r>
            <a:endParaRPr lang="fr-FR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r>
              <a:rPr lang="fr-FR" sz="1100" b="1" dirty="0">
                <a:latin typeface="+mn-lt"/>
              </a:rPr>
              <a:t>PREPARATION AVANT LE MATCH</a:t>
            </a:r>
          </a:p>
          <a:p>
            <a:pPr>
              <a:defRPr/>
            </a:pPr>
            <a:r>
              <a:rPr lang="fr-FR" sz="1100" dirty="0">
                <a:latin typeface="+mn-lt"/>
              </a:rPr>
              <a:t>	ARRIVEE «H» -60 MN:</a:t>
            </a:r>
          </a:p>
          <a:p>
            <a:pPr>
              <a:defRPr/>
            </a:pPr>
            <a:r>
              <a:rPr lang="fr-FR" sz="1100" dirty="0">
                <a:latin typeface="+mn-lt"/>
              </a:rPr>
              <a:t>		IMPRESSION DE LA LISTE DES JOUEURS «H» -50 MN :</a:t>
            </a:r>
          </a:p>
          <a:p>
            <a:pPr>
              <a:defRPr/>
            </a:pPr>
            <a:r>
              <a:rPr lang="fr-FR" sz="1100" dirty="0">
                <a:latin typeface="+mn-lt"/>
              </a:rPr>
              <a:t>		PREPARATION DU MATCH DANS HANDVISION «H» -45 MN :</a:t>
            </a:r>
          </a:p>
          <a:p>
            <a:pPr>
              <a:defRPr/>
            </a:pPr>
            <a:r>
              <a:rPr lang="fr-FR" sz="1100" dirty="0">
                <a:latin typeface="+mn-lt"/>
              </a:rPr>
              <a:t>		PREPARATION DU FICHIER « LIVE » «H» -35 :</a:t>
            </a:r>
          </a:p>
          <a:p>
            <a:pPr>
              <a:defRPr/>
            </a:pPr>
            <a:r>
              <a:rPr lang="fr-FR" sz="1100" dirty="0">
                <a:latin typeface="+mn-lt"/>
              </a:rPr>
              <a:t>		CONFIGURATION DE WEBHANDVISION POUR LE LIVE «H» -30 MN :</a:t>
            </a:r>
          </a:p>
          <a:p>
            <a:pPr>
              <a:defRPr/>
            </a:pPr>
            <a:r>
              <a:rPr lang="fr-FR" sz="1100" dirty="0">
                <a:latin typeface="+mn-lt"/>
              </a:rPr>
              <a:t>		SELECTION DES JOUEURS PARTICIPANT AU MATCH «H» -25 MN :</a:t>
            </a:r>
          </a:p>
          <a:p>
            <a:pPr>
              <a:defRPr/>
            </a:pPr>
            <a:r>
              <a:rPr lang="fr-FR" sz="1100" dirty="0">
                <a:latin typeface="+mn-lt"/>
              </a:rPr>
              <a:t>		IMPRESSION ET DISTRIBUTION DE LA FEUILLE DE MATCH «H» -20 MN :</a:t>
            </a:r>
          </a:p>
          <a:p>
            <a:pPr>
              <a:defRPr/>
            </a:pPr>
            <a:r>
              <a:rPr lang="fr-FR" sz="1100" dirty="0">
                <a:latin typeface="+mn-lt"/>
              </a:rPr>
              <a:t>		VERIFICATION DE LA TRANSMISSION DU LIVE «H» -20 MN :</a:t>
            </a:r>
          </a:p>
          <a:p>
            <a:pPr>
              <a:defRPr/>
            </a:pPr>
            <a:r>
              <a:rPr lang="fr-FR" sz="1100" b="1" dirty="0">
                <a:latin typeface="+mn-lt"/>
              </a:rPr>
              <a:t>PENDANT LE MATCH</a:t>
            </a:r>
          </a:p>
          <a:p>
            <a:pPr>
              <a:defRPr/>
            </a:pPr>
            <a:r>
              <a:rPr lang="fr-FR" sz="1100" dirty="0">
                <a:latin typeface="+mn-lt"/>
              </a:rPr>
              <a:t>	PRESENTATION AVANT LE DEBUT DE LA RENCONTRE «H» -05 MN :</a:t>
            </a:r>
          </a:p>
          <a:p>
            <a:pPr>
              <a:defRPr/>
            </a:pPr>
            <a:r>
              <a:rPr lang="fr-FR" sz="1100" dirty="0">
                <a:latin typeface="+mn-lt"/>
              </a:rPr>
              <a:t>	JUSTE APRES LE DEBUT DE LA RENCONTRE «H» -00 MN :</a:t>
            </a:r>
          </a:p>
          <a:p>
            <a:pPr>
              <a:defRPr/>
            </a:pPr>
            <a:r>
              <a:rPr lang="fr-FR" sz="1100" dirty="0">
                <a:latin typeface="+mn-lt"/>
              </a:rPr>
              <a:t>	PENDANT LE MATCH :</a:t>
            </a:r>
          </a:p>
          <a:p>
            <a:pPr>
              <a:defRPr/>
            </a:pPr>
            <a:r>
              <a:rPr lang="fr-FR" sz="1100" dirty="0">
                <a:latin typeface="+mn-lt"/>
              </a:rPr>
              <a:t>	A LA FIN DE LA PREMIERE MI-TEMPS :</a:t>
            </a:r>
          </a:p>
          <a:p>
            <a:pPr>
              <a:defRPr/>
            </a:pPr>
            <a:r>
              <a:rPr lang="fr-FR" sz="1100" dirty="0">
                <a:latin typeface="+mn-lt"/>
              </a:rPr>
              <a:t>	JUSTE AVANT LE DEBUT DE LA 2EME MI-TEMPS :</a:t>
            </a:r>
          </a:p>
          <a:p>
            <a:pPr>
              <a:defRPr/>
            </a:pPr>
            <a:r>
              <a:rPr lang="fr-FR" sz="1100" dirty="0">
                <a:latin typeface="+mn-lt"/>
              </a:rPr>
              <a:t>	A LA FIN DE LA RENCONTRE :</a:t>
            </a:r>
          </a:p>
          <a:p>
            <a:pPr>
              <a:defRPr/>
            </a:pPr>
            <a:endParaRPr lang="fr-FR" sz="1100" dirty="0">
              <a:latin typeface="+mn-lt"/>
            </a:endParaRPr>
          </a:p>
          <a:p>
            <a:pPr>
              <a:defRPr/>
            </a:pPr>
            <a:r>
              <a:rPr lang="fr-FR" sz="1100" b="1" dirty="0">
                <a:latin typeface="+mn-lt"/>
              </a:rPr>
              <a:t>APRES LE MATCH</a:t>
            </a:r>
          </a:p>
          <a:p>
            <a:pPr>
              <a:defRPr/>
            </a:pPr>
            <a:r>
              <a:rPr lang="fr-FR" sz="1100" dirty="0">
                <a:latin typeface="+mn-lt"/>
              </a:rPr>
              <a:t>	COMMUNIQUER LE RESULTAT DU MATCH</a:t>
            </a:r>
          </a:p>
          <a:p>
            <a:pPr>
              <a:defRPr/>
            </a:pPr>
            <a:r>
              <a:rPr lang="fr-FR" sz="1100" dirty="0">
                <a:latin typeface="+mn-lt"/>
              </a:rPr>
              <a:t>	GENERER LE LIVE SI DES CORRECTIONS ONT ETE FAITES SUR LES EVENEMENTS</a:t>
            </a:r>
          </a:p>
          <a:p>
            <a:pPr>
              <a:defRPr/>
            </a:pPr>
            <a:r>
              <a:rPr lang="fr-FR" sz="1100" dirty="0">
                <a:latin typeface="+mn-lt"/>
              </a:rPr>
              <a:t>	ARRETER LA TRANSMISSION DU LIVE</a:t>
            </a:r>
          </a:p>
          <a:p>
            <a:pPr>
              <a:defRPr/>
            </a:pPr>
            <a:r>
              <a:rPr lang="fr-FR" sz="1100" dirty="0">
                <a:latin typeface="+mn-lt"/>
              </a:rPr>
              <a:t>	TRANSMETTRE LES STATISTIQUES PAR INTERNET</a:t>
            </a:r>
          </a:p>
          <a:p>
            <a:pPr>
              <a:defRPr/>
            </a:pPr>
            <a:r>
              <a:rPr lang="fr-FR" sz="1100" dirty="0">
                <a:latin typeface="+mn-lt"/>
              </a:rPr>
              <a:t>	EDITER LA FEUILLE DE MATCH ET LE DOSSIER STATISTIQUES</a:t>
            </a:r>
          </a:p>
          <a:p>
            <a:pPr>
              <a:defRPr/>
            </a:pPr>
            <a:r>
              <a:rPr lang="fr-FR" sz="1100" dirty="0">
                <a:latin typeface="+mn-lt"/>
              </a:rPr>
              <a:t>	DISTRIBUER LES STATISTIQUES</a:t>
            </a:r>
          </a:p>
          <a:p>
            <a:pPr>
              <a:defRPr/>
            </a:pPr>
            <a:endParaRPr lang="fr-FR" sz="1100" dirty="0">
              <a:latin typeface="+mn-lt"/>
            </a:endParaRPr>
          </a:p>
          <a:p>
            <a:pPr>
              <a:defRPr/>
            </a:pPr>
            <a:r>
              <a:rPr lang="fr-FR" sz="1100" b="1" dirty="0">
                <a:latin typeface="+mn-lt"/>
              </a:rPr>
              <a:t>LIEN AVEC LA VIDEO DARTFISH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47"/>
          <p:cNvSpPr>
            <a:spLocks noChangeArrowheads="1"/>
          </p:cNvSpPr>
          <p:nvPr/>
        </p:nvSpPr>
        <p:spPr bwMode="auto">
          <a:xfrm>
            <a:off x="0" y="764704"/>
            <a:ext cx="1143000" cy="5616624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x" algn="b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>
              <a:latin typeface="Canal+" pitchFamily="2" charset="0"/>
            </a:endParaRPr>
          </a:p>
        </p:txBody>
      </p:sp>
      <p:sp>
        <p:nvSpPr>
          <p:cNvPr id="5125" name="Rectangle 112"/>
          <p:cNvSpPr>
            <a:spLocks noChangeArrowheads="1"/>
          </p:cNvSpPr>
          <p:nvPr/>
        </p:nvSpPr>
        <p:spPr bwMode="auto">
          <a:xfrm>
            <a:off x="1258888" y="0"/>
            <a:ext cx="7885112" cy="6921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>
              <a:latin typeface="Canal+" pitchFamily="2" charset="0"/>
            </a:endParaRP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F89B5-9FCA-445E-943F-03A6E96C6943}" type="slidenum">
              <a:rPr lang="fr-FR"/>
              <a:pPr>
                <a:defRPr/>
              </a:pPr>
              <a:t>3</a:t>
            </a:fld>
            <a:endParaRPr lang="fr-FR"/>
          </a:p>
        </p:txBody>
      </p:sp>
      <p:sp>
        <p:nvSpPr>
          <p:cNvPr id="5127" name="Text Box 3"/>
          <p:cNvSpPr txBox="1">
            <a:spLocks noChangeArrowheads="1"/>
          </p:cNvSpPr>
          <p:nvPr/>
        </p:nvSpPr>
        <p:spPr bwMode="auto">
          <a:xfrm>
            <a:off x="1431925" y="2251075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/>
          </a:p>
          <a:p>
            <a:pPr eaLnBrk="1" hangingPunct="1"/>
            <a:endParaRPr lang="fr-FR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143000" y="0"/>
            <a:ext cx="1524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0" y="620713"/>
            <a:ext cx="9144000" cy="150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0" y="6364288"/>
            <a:ext cx="69342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fr-FR" sz="2000" i="1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268538" y="1557338"/>
            <a:ext cx="6551612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fr-FR" sz="3200" b="1">
                <a:solidFill>
                  <a:srgbClr val="FF0000"/>
                </a:solidFill>
                <a:latin typeface="Arial" charset="0"/>
              </a:rPr>
              <a:t>1</a:t>
            </a:r>
            <a:r>
              <a:rPr lang="fr-FR" sz="2800" b="1">
                <a:solidFill>
                  <a:srgbClr val="0000CC"/>
                </a:solidFill>
                <a:latin typeface="Arial" charset="0"/>
              </a:rPr>
              <a:t> micro PC compatible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3200" b="1">
                <a:solidFill>
                  <a:srgbClr val="FF0000"/>
                </a:solidFill>
                <a:latin typeface="Arial" charset="0"/>
              </a:rPr>
              <a:t>1</a:t>
            </a:r>
            <a:r>
              <a:rPr lang="fr-FR" sz="2800" b="1">
                <a:solidFill>
                  <a:srgbClr val="0000CC"/>
                </a:solidFill>
                <a:latin typeface="Arial" charset="0"/>
              </a:rPr>
              <a:t> souris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3200" b="1">
                <a:solidFill>
                  <a:srgbClr val="FF0000"/>
                </a:solidFill>
                <a:latin typeface="Arial" charset="0"/>
              </a:rPr>
              <a:t>1</a:t>
            </a:r>
            <a:r>
              <a:rPr lang="fr-FR" sz="2800" b="1">
                <a:solidFill>
                  <a:srgbClr val="0000CC"/>
                </a:solidFill>
                <a:latin typeface="Arial" charset="0"/>
              </a:rPr>
              <a:t> tapis de souris</a:t>
            </a:r>
          </a:p>
          <a:p>
            <a:pPr eaLnBrk="1" hangingPunct="1">
              <a:buFont typeface="Wingdings" pitchFamily="2" charset="2"/>
              <a:buNone/>
            </a:pPr>
            <a:endParaRPr lang="fr-FR" sz="2800" b="1">
              <a:solidFill>
                <a:srgbClr val="0000CC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sz="3200" b="1">
                <a:solidFill>
                  <a:srgbClr val="FF0000"/>
                </a:solidFill>
                <a:latin typeface="Arial" charset="0"/>
              </a:rPr>
              <a:t>1</a:t>
            </a:r>
            <a:r>
              <a:rPr lang="fr-FR" sz="2800" b="1">
                <a:solidFill>
                  <a:srgbClr val="0000CC"/>
                </a:solidFill>
                <a:latin typeface="Arial" charset="0"/>
              </a:rPr>
              <a:t> ligne téléphone mobile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3200" b="1">
                <a:solidFill>
                  <a:srgbClr val="FF0000"/>
                </a:solidFill>
                <a:latin typeface="Arial" charset="0"/>
              </a:rPr>
              <a:t>1</a:t>
            </a:r>
            <a:r>
              <a:rPr lang="fr-FR" sz="2800" b="1">
                <a:solidFill>
                  <a:srgbClr val="0000CC"/>
                </a:solidFill>
                <a:latin typeface="Arial" charset="0"/>
              </a:rPr>
              <a:t> accès ADSL</a:t>
            </a:r>
          </a:p>
          <a:p>
            <a:pPr eaLnBrk="1" hangingPunct="1">
              <a:buFont typeface="Wingdings" pitchFamily="2" charset="2"/>
              <a:buNone/>
            </a:pPr>
            <a:endParaRPr lang="fr-FR" sz="2800" b="1">
              <a:solidFill>
                <a:srgbClr val="0000CC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sz="3200" b="1">
                <a:solidFill>
                  <a:srgbClr val="FF0000"/>
                </a:solidFill>
                <a:latin typeface="Arial" charset="0"/>
              </a:rPr>
              <a:t>1</a:t>
            </a:r>
            <a:r>
              <a:rPr lang="fr-FR" sz="2800" b="1">
                <a:solidFill>
                  <a:srgbClr val="0000CC"/>
                </a:solidFill>
                <a:latin typeface="Arial" charset="0"/>
              </a:rPr>
              <a:t> imprimante</a:t>
            </a:r>
          </a:p>
          <a:p>
            <a:pPr eaLnBrk="1" hangingPunct="1">
              <a:buFont typeface="Wingdings" pitchFamily="2" charset="2"/>
              <a:buNone/>
            </a:pPr>
            <a:endParaRPr lang="fr-FR" sz="20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692275" y="4445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fr-FR" b="1">
                <a:solidFill>
                  <a:schemeClr val="bg1"/>
                </a:solidFill>
                <a:latin typeface="Arial" charset="0"/>
              </a:rPr>
              <a:t>Configuration Informatique</a:t>
            </a:r>
          </a:p>
        </p:txBody>
      </p:sp>
      <p:pic>
        <p:nvPicPr>
          <p:cNvPr id="5133" name="Image 14" descr="logo_FFHANDBALLquadri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6988"/>
            <a:ext cx="955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87313" y="6330950"/>
            <a:ext cx="739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Logiciel d’observations des matches de Handball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2"/>
          <p:cNvSpPr>
            <a:spLocks noChangeArrowheads="1"/>
          </p:cNvSpPr>
          <p:nvPr/>
        </p:nvSpPr>
        <p:spPr bwMode="auto">
          <a:xfrm>
            <a:off x="1258888" y="0"/>
            <a:ext cx="7885112" cy="6921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>
              <a:latin typeface="Canal+" pitchFamily="2" charset="0"/>
            </a:endParaRP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A119F-1DD2-46C6-B089-278EA1F12554}" type="slidenum">
              <a:rPr lang="fr-FR"/>
              <a:pPr>
                <a:defRPr/>
              </a:pPr>
              <a:t>4</a:t>
            </a:fld>
            <a:endParaRPr lang="fr-FR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431925" y="2251075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/>
          </a:p>
          <a:p>
            <a:pPr eaLnBrk="1" hangingPunct="1"/>
            <a:endParaRPr lang="fr-FR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143000" y="0"/>
            <a:ext cx="1524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620713"/>
            <a:ext cx="9144000" cy="150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6364288"/>
            <a:ext cx="69342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  <a:r>
              <a:rPr lang="fr-FR" sz="2000" i="1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2268538" y="1214438"/>
            <a:ext cx="5832475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fr-FR" sz="2000" b="1" dirty="0">
                <a:latin typeface="Arial" charset="0"/>
              </a:rPr>
              <a:t>Un site de mise à jour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2000" b="1" dirty="0">
                <a:solidFill>
                  <a:schemeClr val="accent6"/>
                </a:solidFill>
                <a:latin typeface="Arial" charset="0"/>
              </a:rPr>
              <a:t>www.vision-sport.fr/handvision</a:t>
            </a:r>
            <a:r>
              <a:rPr lang="fr-FR" sz="2000" b="1" dirty="0">
                <a:latin typeface="Arial" charset="0"/>
              </a:rPr>
              <a:t/>
            </a:r>
            <a:br>
              <a:rPr lang="fr-FR" sz="2000" b="1" dirty="0">
                <a:latin typeface="Arial" charset="0"/>
              </a:rPr>
            </a:br>
            <a:endParaRPr lang="fr-FR" sz="2000" b="1" dirty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sz="2000" b="1" dirty="0">
                <a:latin typeface="Arial" charset="0"/>
              </a:rPr>
              <a:t>Téléchargement du programme des correctifs.</a:t>
            </a:r>
          </a:p>
          <a:p>
            <a:pPr eaLnBrk="1" hangingPunct="1">
              <a:buFont typeface="Wingdings" pitchFamily="2" charset="2"/>
              <a:buNone/>
            </a:pPr>
            <a:endParaRPr lang="fr-FR" sz="2000" b="1" dirty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sz="2000" b="1" dirty="0">
                <a:latin typeface="Arial" charset="0"/>
              </a:rPr>
              <a:t>Le répertoire d’installation par défaut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2000" b="1" dirty="0">
                <a:solidFill>
                  <a:srgbClr val="FF0000"/>
                </a:solidFill>
                <a:latin typeface="Arial" charset="0"/>
              </a:rPr>
              <a:t>C:\handvisionv14</a:t>
            </a:r>
            <a:r>
              <a:rPr lang="fr-FR" sz="2000" b="1" dirty="0">
                <a:latin typeface="Arial" charset="0"/>
              </a:rPr>
              <a:t> ne doit pas être changé </a:t>
            </a:r>
            <a:br>
              <a:rPr lang="fr-FR" sz="2000" b="1" dirty="0">
                <a:latin typeface="Arial" charset="0"/>
              </a:rPr>
            </a:br>
            <a:r>
              <a:rPr lang="fr-FR" sz="2000" b="1" dirty="0">
                <a:latin typeface="Arial" charset="0"/>
              </a:rPr>
              <a:t>sauf cas exceptionnel.</a:t>
            </a:r>
          </a:p>
          <a:p>
            <a:pPr eaLnBrk="1" hangingPunct="1">
              <a:buFont typeface="Wingdings" pitchFamily="2" charset="2"/>
              <a:buNone/>
            </a:pPr>
            <a:endParaRPr lang="fr-FR" sz="2000" b="1" dirty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sz="2000" b="1" dirty="0">
                <a:latin typeface="Arial" charset="0"/>
              </a:rPr>
              <a:t>Les fichiers des « matchs » se trouvent dans </a:t>
            </a:r>
            <a:r>
              <a:rPr lang="fr-FR" sz="1600" b="1" dirty="0">
                <a:solidFill>
                  <a:srgbClr val="FF0000"/>
                </a:solidFill>
                <a:latin typeface="Arial" charset="0"/>
              </a:rPr>
              <a:t>C:\</a:t>
            </a:r>
            <a:r>
              <a:rPr lang="fr-FR" sz="1600" b="1" dirty="0" smtClean="0">
                <a:solidFill>
                  <a:srgbClr val="FF0000"/>
                </a:solidFill>
                <a:latin typeface="Arial" charset="0"/>
              </a:rPr>
              <a:t>handvisionv14\handballv14\2013D1F </a:t>
            </a:r>
            <a:r>
              <a:rPr lang="fr-FR" sz="1600" b="1" dirty="0">
                <a:solidFill>
                  <a:srgbClr val="FF0000"/>
                </a:solidFill>
                <a:latin typeface="Arial" charset="0"/>
              </a:rPr>
              <a:t>ou </a:t>
            </a:r>
            <a:r>
              <a:rPr lang="fr-FR" sz="1600" b="1" dirty="0" smtClean="0">
                <a:solidFill>
                  <a:srgbClr val="FF0000"/>
                </a:solidFill>
                <a:latin typeface="Arial" charset="0"/>
              </a:rPr>
              <a:t>D2M ou D2F</a:t>
            </a:r>
            <a:r>
              <a:rPr lang="fr-FR" sz="1800" b="1" dirty="0" smtClean="0">
                <a:latin typeface="Arial" charset="0"/>
              </a:rPr>
              <a:t> </a:t>
            </a:r>
            <a:r>
              <a:rPr lang="fr-FR" sz="2000" b="1" dirty="0">
                <a:latin typeface="Arial" charset="0"/>
              </a:rPr>
              <a:t>(année + niveau de jeu)</a:t>
            </a:r>
          </a:p>
          <a:p>
            <a:pPr eaLnBrk="1" hangingPunct="1">
              <a:buFont typeface="Wingdings" pitchFamily="2" charset="2"/>
              <a:buNone/>
            </a:pPr>
            <a:endParaRPr lang="fr-FR" sz="2000" b="1" dirty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sz="2000" b="1" dirty="0">
                <a:latin typeface="Arial" charset="0"/>
              </a:rPr>
              <a:t>Vérifier le bon fonctionnement en cliquant sur le raccourcis « </a:t>
            </a:r>
            <a:r>
              <a:rPr lang="fr-FR" sz="2000" b="1" dirty="0" err="1">
                <a:solidFill>
                  <a:srgbClr val="FF0000"/>
                </a:solidFill>
                <a:latin typeface="Arial" charset="0"/>
              </a:rPr>
              <a:t>Handvision</a:t>
            </a:r>
            <a:r>
              <a:rPr lang="fr-FR" sz="2000" b="1" dirty="0">
                <a:latin typeface="Arial" charset="0"/>
              </a:rPr>
              <a:t> »</a:t>
            </a:r>
            <a:endParaRPr lang="fr-FR" b="1" dirty="0">
              <a:solidFill>
                <a:srgbClr val="0000CC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fr-FR" b="1" dirty="0">
              <a:solidFill>
                <a:srgbClr val="0000CC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fr-FR" sz="20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1828800" y="92075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fr-FR" b="1">
                <a:solidFill>
                  <a:schemeClr val="bg1"/>
                </a:solidFill>
                <a:latin typeface="Arial" charset="0"/>
              </a:rPr>
              <a:t>Installation du logiciel</a:t>
            </a:r>
          </a:p>
        </p:txBody>
      </p:sp>
      <p:sp>
        <p:nvSpPr>
          <p:cNvPr id="14" name="Rectangle 147"/>
          <p:cNvSpPr>
            <a:spLocks noChangeArrowheads="1"/>
          </p:cNvSpPr>
          <p:nvPr/>
        </p:nvSpPr>
        <p:spPr bwMode="auto">
          <a:xfrm>
            <a:off x="0" y="764704"/>
            <a:ext cx="1143000" cy="5616624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x" algn="b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>
              <a:latin typeface="Canal+" pitchFamily="2" charset="0"/>
            </a:endParaRPr>
          </a:p>
        </p:txBody>
      </p:sp>
      <p:pic>
        <p:nvPicPr>
          <p:cNvPr id="6157" name="Image 15" descr="logo_FFHANDBALLquadri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6988"/>
            <a:ext cx="955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87313" y="6330950"/>
            <a:ext cx="739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Logiciel d’observations des matches de Handball</a:t>
            </a:r>
          </a:p>
        </p:txBody>
      </p:sp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886" y="5589240"/>
            <a:ext cx="543322" cy="5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2"/>
          <p:cNvSpPr>
            <a:spLocks noChangeArrowheads="1"/>
          </p:cNvSpPr>
          <p:nvPr/>
        </p:nvSpPr>
        <p:spPr bwMode="auto">
          <a:xfrm>
            <a:off x="1258888" y="0"/>
            <a:ext cx="7885112" cy="6921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>
              <a:latin typeface="Canal+" pitchFamily="2" charset="0"/>
            </a:endParaRP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07984-0E5C-42C3-9CFD-9139CBE0AE53}" type="slidenum">
              <a:rPr lang="fr-FR"/>
              <a:pPr>
                <a:defRPr/>
              </a:pPr>
              <a:t>5</a:t>
            </a:fld>
            <a:endParaRPr lang="fr-FR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431925" y="2251075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/>
          </a:p>
          <a:p>
            <a:pPr eaLnBrk="1" hangingPunct="1"/>
            <a:endParaRPr lang="fr-FR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143000" y="0"/>
            <a:ext cx="1524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620713"/>
            <a:ext cx="9144000" cy="150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6364288"/>
            <a:ext cx="69342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2268538" y="1557338"/>
            <a:ext cx="5832475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fr-FR" sz="2000" b="1" dirty="0">
                <a:latin typeface="Arial" charset="0"/>
              </a:rPr>
              <a:t>Il sera nécessaire d’être connecté à INTERNET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fr-FR" sz="2000" b="1" dirty="0">
                <a:latin typeface="Arial" charset="0"/>
              </a:rPr>
              <a:t> </a:t>
            </a:r>
            <a:r>
              <a:rPr lang="fr-FR" sz="2000" b="1" dirty="0" smtClean="0">
                <a:latin typeface="Arial" charset="0"/>
              </a:rPr>
              <a:t> Pour la mise en place des « </a:t>
            </a:r>
            <a:r>
              <a:rPr lang="fr-FR" sz="2000" b="1" dirty="0" err="1" smtClean="0">
                <a:latin typeface="Arial" charset="0"/>
              </a:rPr>
              <a:t>lives</a:t>
            </a:r>
            <a:r>
              <a:rPr lang="fr-FR" sz="2000" b="1" dirty="0" smtClean="0">
                <a:latin typeface="Arial" charset="0"/>
              </a:rPr>
              <a:t> »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fr-FR" sz="2000" b="1" dirty="0" smtClean="0">
                <a:latin typeface="Arial" charset="0"/>
              </a:rPr>
              <a:t>  Pour </a:t>
            </a:r>
            <a:r>
              <a:rPr lang="fr-FR" sz="2000" b="1" dirty="0">
                <a:latin typeface="Arial" charset="0"/>
              </a:rPr>
              <a:t>la transmission des données </a:t>
            </a:r>
            <a:r>
              <a:rPr lang="fr-FR" sz="2000" b="1" dirty="0" smtClean="0">
                <a:latin typeface="Arial" charset="0"/>
              </a:rPr>
              <a:t/>
            </a:r>
            <a:br>
              <a:rPr lang="fr-FR" sz="2000" b="1" dirty="0" smtClean="0">
                <a:latin typeface="Arial" charset="0"/>
              </a:rPr>
            </a:br>
            <a:r>
              <a:rPr lang="fr-FR" sz="2000" b="1" dirty="0" smtClean="0">
                <a:latin typeface="Arial" charset="0"/>
              </a:rPr>
              <a:t>    </a:t>
            </a:r>
            <a:r>
              <a:rPr lang="fr-FR" sz="2000" b="1" dirty="0">
                <a:latin typeface="Arial" charset="0"/>
              </a:rPr>
              <a:t>à la fin du match</a:t>
            </a:r>
          </a:p>
          <a:p>
            <a:pPr eaLnBrk="1" hangingPunct="1">
              <a:buFont typeface="Wingdings" pitchFamily="2" charset="2"/>
              <a:buNone/>
            </a:pPr>
            <a:endParaRPr lang="fr-FR" sz="2000" b="1" dirty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sz="2000" b="1" dirty="0">
                <a:latin typeface="Arial" charset="0"/>
              </a:rPr>
              <a:t>L’usage du WIFI n’est pas conseiller pour la gestion des « </a:t>
            </a:r>
            <a:r>
              <a:rPr lang="fr-FR" sz="2000" b="1" dirty="0" err="1">
                <a:latin typeface="Arial" charset="0"/>
              </a:rPr>
              <a:t>Lives</a:t>
            </a:r>
            <a:r>
              <a:rPr lang="fr-FR" sz="2000" b="1" dirty="0">
                <a:latin typeface="Arial" charset="0"/>
              </a:rPr>
              <a:t> »</a:t>
            </a:r>
          </a:p>
          <a:p>
            <a:pPr eaLnBrk="1" hangingPunct="1">
              <a:buFont typeface="Wingdings" pitchFamily="2" charset="2"/>
              <a:buNone/>
            </a:pPr>
            <a:endParaRPr lang="fr-FR" b="1" dirty="0">
              <a:solidFill>
                <a:srgbClr val="0000CC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fr-FR" sz="20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1828800" y="92075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fr-FR" b="1">
                <a:solidFill>
                  <a:schemeClr val="bg1"/>
                </a:solidFill>
                <a:latin typeface="Arial" charset="0"/>
              </a:rPr>
              <a:t>Configuration Internet</a:t>
            </a:r>
          </a:p>
        </p:txBody>
      </p:sp>
      <p:sp>
        <p:nvSpPr>
          <p:cNvPr id="14" name="Rectangle 147"/>
          <p:cNvSpPr>
            <a:spLocks noChangeArrowheads="1"/>
          </p:cNvSpPr>
          <p:nvPr/>
        </p:nvSpPr>
        <p:spPr bwMode="auto">
          <a:xfrm>
            <a:off x="0" y="764704"/>
            <a:ext cx="1143000" cy="5616624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x" algn="b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>
              <a:latin typeface="Canal+" pitchFamily="2" charset="0"/>
            </a:endParaRPr>
          </a:p>
        </p:txBody>
      </p:sp>
      <p:pic>
        <p:nvPicPr>
          <p:cNvPr id="7181" name="Image 15" descr="logo_FFHANDBALLquadri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6988"/>
            <a:ext cx="955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7313" y="6330950"/>
            <a:ext cx="739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Logiciel d’observations des matches de Handball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2"/>
          <p:cNvSpPr>
            <a:spLocks noChangeArrowheads="1"/>
          </p:cNvSpPr>
          <p:nvPr/>
        </p:nvSpPr>
        <p:spPr bwMode="auto">
          <a:xfrm>
            <a:off x="1258888" y="0"/>
            <a:ext cx="7885112" cy="6921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>
              <a:latin typeface="Canal+" pitchFamily="2" charset="0"/>
            </a:endParaRP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D1956-41D6-4FB0-AC6A-483891C11441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1431925" y="2251075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/>
          </a:p>
          <a:p>
            <a:pPr eaLnBrk="1" hangingPunct="1"/>
            <a:endParaRPr lang="fr-FR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143000" y="0"/>
            <a:ext cx="1524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620713"/>
            <a:ext cx="9144000" cy="150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6364288"/>
            <a:ext cx="69342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2000" i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1763713" y="1052513"/>
            <a:ext cx="7380287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fr-FR" sz="2000" b="1">
                <a:solidFill>
                  <a:srgbClr val="FF0000"/>
                </a:solidFill>
                <a:latin typeface="Arial" charset="0"/>
              </a:rPr>
              <a:t>Une action – Un joueur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2000" b="1">
                <a:solidFill>
                  <a:srgbClr val="0000CC"/>
                </a:solidFill>
                <a:latin typeface="Arial" charset="0"/>
              </a:rPr>
              <a:t>Importance de la sélection des gardiens de but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2000" b="1">
                <a:latin typeface="Arial" charset="0"/>
              </a:rPr>
              <a:t>Les actions « confuses »</a:t>
            </a:r>
          </a:p>
          <a:p>
            <a:pPr eaLnBrk="1" hangingPunct="1">
              <a:buFont typeface="Wingdings" pitchFamily="2" charset="2"/>
              <a:buNone/>
            </a:pPr>
            <a:endParaRPr lang="fr-FR" sz="2000" b="1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sz="2000" b="1">
                <a:solidFill>
                  <a:srgbClr val="006600"/>
                </a:solidFill>
                <a:latin typeface="Arial" charset="0"/>
              </a:rPr>
              <a:t>Le tir =</a:t>
            </a:r>
            <a:r>
              <a:rPr lang="fr-FR" sz="2000" b="1">
                <a:latin typeface="Arial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2000" b="1">
                <a:latin typeface="Arial" charset="0"/>
              </a:rPr>
              <a:t>Si après un tir ou une action, l’arbitre siffle un coup franc </a:t>
            </a:r>
            <a:br>
              <a:rPr lang="fr-FR" sz="2000" b="1">
                <a:latin typeface="Arial" charset="0"/>
              </a:rPr>
            </a:br>
            <a:r>
              <a:rPr lang="fr-FR" sz="2000" b="1">
                <a:latin typeface="Arial" charset="0"/>
              </a:rPr>
              <a:t>il ne faut pas noter l’action, mais peut-être un arrêt sifflé !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2000" b="1">
                <a:solidFill>
                  <a:srgbClr val="006600"/>
                </a:solidFill>
                <a:latin typeface="Arial" charset="0"/>
              </a:rPr>
              <a:t>L’arrêt =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2000" b="1">
                <a:latin typeface="Arial" charset="0"/>
              </a:rPr>
              <a:t>Il n’y a arrêt du gardien seulement </a:t>
            </a:r>
            <a:br>
              <a:rPr lang="fr-FR" sz="2000" b="1">
                <a:latin typeface="Arial" charset="0"/>
              </a:rPr>
            </a:br>
            <a:r>
              <a:rPr lang="fr-FR" sz="2000" b="1">
                <a:latin typeface="Arial" charset="0"/>
              </a:rPr>
              <a:t>si le gardien touche la balle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2000" b="1">
                <a:solidFill>
                  <a:srgbClr val="006600"/>
                </a:solidFill>
                <a:latin typeface="Arial" charset="0"/>
              </a:rPr>
              <a:t>La passe décisive =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2000" b="1">
                <a:latin typeface="Arial" charset="0"/>
              </a:rPr>
              <a:t>Il y a passe décisive si le joueur qui reçoit la passe va </a:t>
            </a:r>
            <a:r>
              <a:rPr lang="fr-FR" sz="2000" b="1">
                <a:solidFill>
                  <a:srgbClr val="FF0000"/>
                </a:solidFill>
                <a:latin typeface="Arial" charset="0"/>
              </a:rPr>
              <a:t>directement au tir</a:t>
            </a:r>
            <a:r>
              <a:rPr lang="fr-FR" sz="2000" b="1">
                <a:latin typeface="Arial" charset="0"/>
              </a:rPr>
              <a:t>, qu’il n’y a </a:t>
            </a:r>
            <a:r>
              <a:rPr lang="fr-FR" sz="2000" b="1">
                <a:solidFill>
                  <a:srgbClr val="FF0000"/>
                </a:solidFill>
                <a:latin typeface="Arial" charset="0"/>
              </a:rPr>
              <a:t>plus de défenseur</a:t>
            </a:r>
            <a:r>
              <a:rPr lang="fr-FR" sz="2000" b="1">
                <a:latin typeface="Arial" charset="0"/>
              </a:rPr>
              <a:t>, que l’activité du joueur passeur permet le tir « facile ». </a:t>
            </a:r>
            <a:br>
              <a:rPr lang="fr-FR" sz="2000" b="1">
                <a:latin typeface="Arial" charset="0"/>
              </a:rPr>
            </a:br>
            <a:r>
              <a:rPr lang="fr-FR" sz="1800" b="1" i="1">
                <a:latin typeface="Arial" charset="0"/>
              </a:rPr>
              <a:t>Cas du décalage de l’aile.</a:t>
            </a:r>
            <a:r>
              <a:rPr lang="fr-FR" sz="2000" b="1">
                <a:latin typeface="Arial" charset="0"/>
              </a:rPr>
              <a:t> </a:t>
            </a:r>
            <a:endParaRPr lang="fr-FR" sz="20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1828800" y="92075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fr-FR" b="1">
                <a:solidFill>
                  <a:schemeClr val="bg1"/>
                </a:solidFill>
                <a:latin typeface="Arial" charset="0"/>
              </a:rPr>
              <a:t>Observer « quoi »</a:t>
            </a:r>
          </a:p>
        </p:txBody>
      </p:sp>
      <p:sp>
        <p:nvSpPr>
          <p:cNvPr id="13" name="Rectangle 147"/>
          <p:cNvSpPr>
            <a:spLocks noChangeArrowheads="1"/>
          </p:cNvSpPr>
          <p:nvPr/>
        </p:nvSpPr>
        <p:spPr bwMode="auto">
          <a:xfrm>
            <a:off x="0" y="764704"/>
            <a:ext cx="1143000" cy="5616624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x" algn="b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>
              <a:latin typeface="Canal+" pitchFamily="2" charset="0"/>
            </a:endParaRPr>
          </a:p>
        </p:txBody>
      </p:sp>
      <p:pic>
        <p:nvPicPr>
          <p:cNvPr id="8205" name="Image 14" descr="logo_FFHANDBALLquadri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6988"/>
            <a:ext cx="955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87313" y="6330950"/>
            <a:ext cx="739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Logiciel d’observations des matches de Handball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2"/>
          <p:cNvSpPr>
            <a:spLocks noChangeArrowheads="1"/>
          </p:cNvSpPr>
          <p:nvPr/>
        </p:nvSpPr>
        <p:spPr bwMode="auto">
          <a:xfrm>
            <a:off x="1258888" y="0"/>
            <a:ext cx="7885112" cy="6921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>
              <a:latin typeface="Canal+" pitchFamily="2" charset="0"/>
            </a:endParaRP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99CBB-A024-4A89-B20B-72821D2B65DD}" type="slidenum">
              <a:rPr lang="fr-FR"/>
              <a:pPr>
                <a:defRPr/>
              </a:pPr>
              <a:t>7</a:t>
            </a:fld>
            <a:endParaRPr lang="fr-FR"/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431925" y="2251075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/>
          </a:p>
          <a:p>
            <a:pPr eaLnBrk="1" hangingPunct="1"/>
            <a:endParaRPr lang="fr-FR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143000" y="0"/>
            <a:ext cx="1524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620713"/>
            <a:ext cx="9144000" cy="150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0" y="6364288"/>
            <a:ext cx="69342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Handvision  </a:t>
            </a: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2195513" y="1123950"/>
            <a:ext cx="69484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fr-FR" sz="2000" b="1">
                <a:solidFill>
                  <a:srgbClr val="FF0000"/>
                </a:solidFill>
                <a:latin typeface="Arial" charset="0"/>
              </a:rPr>
              <a:t>Il faut que l’aboyeur et le « handvisionneur »</a:t>
            </a:r>
            <a:br>
              <a:rPr lang="fr-FR" sz="2000" b="1">
                <a:solidFill>
                  <a:srgbClr val="FF0000"/>
                </a:solidFill>
                <a:latin typeface="Arial" charset="0"/>
              </a:rPr>
            </a:br>
            <a:r>
              <a:rPr lang="fr-FR" sz="2000" b="1">
                <a:solidFill>
                  <a:srgbClr val="FF0000"/>
                </a:solidFill>
                <a:latin typeface="Arial" charset="0"/>
              </a:rPr>
              <a:t>s’accorde sur</a:t>
            </a:r>
          </a:p>
          <a:p>
            <a:pPr eaLnBrk="1" hangingPunct="1">
              <a:buFont typeface="Wingdings" pitchFamily="2" charset="2"/>
              <a:buNone/>
            </a:pPr>
            <a:endParaRPr lang="fr-FR" sz="2000" b="1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sz="2000" b="1">
                <a:solidFill>
                  <a:srgbClr val="0000CC"/>
                </a:solidFill>
                <a:latin typeface="Arial" charset="0"/>
              </a:rPr>
              <a:t>La forme de communication des informations</a:t>
            </a:r>
          </a:p>
          <a:p>
            <a:pPr eaLnBrk="1" hangingPunct="1">
              <a:buFont typeface="Wingdings" pitchFamily="2" charset="2"/>
              <a:buNone/>
            </a:pPr>
            <a:endParaRPr lang="fr-FR" sz="2000" b="1">
              <a:solidFill>
                <a:srgbClr val="0000CC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sz="2000" b="1">
                <a:solidFill>
                  <a:srgbClr val="0000CC"/>
                </a:solidFill>
                <a:latin typeface="Arial" charset="0"/>
              </a:rPr>
              <a:t>Ex : 	</a:t>
            </a:r>
            <a:r>
              <a:rPr lang="fr-FR" sz="2000" b="1">
                <a:latin typeface="Arial" charset="0"/>
              </a:rPr>
              <a:t>But du 7 blanc secteur 5 A de la droite ou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2000" b="1">
                <a:latin typeface="Arial" charset="0"/>
              </a:rPr>
              <a:t>	7 blanc, secteur 5 A, But, droite…..</a:t>
            </a:r>
          </a:p>
          <a:p>
            <a:pPr eaLnBrk="1" hangingPunct="1">
              <a:buFont typeface="Wingdings" pitchFamily="2" charset="2"/>
              <a:buNone/>
            </a:pPr>
            <a:endParaRPr lang="fr-FR" sz="2000" b="1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sz="2000" b="1">
                <a:solidFill>
                  <a:srgbClr val="006600"/>
                </a:solidFill>
                <a:latin typeface="Arial" charset="0"/>
              </a:rPr>
              <a:t>La position de l’aboyeur doit avoir pleine vue sur le terrain et pouvoir noter une action en cas d’erreur </a:t>
            </a:r>
          </a:p>
          <a:p>
            <a:pPr eaLnBrk="1" hangingPunct="1">
              <a:buFont typeface="Wingdings" pitchFamily="2" charset="2"/>
              <a:buNone/>
            </a:pPr>
            <a:endParaRPr lang="fr-FR" sz="2000" b="1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sz="2000" b="1">
                <a:latin typeface="Arial" charset="0"/>
              </a:rPr>
              <a:t>La saisie doit être au minimum</a:t>
            </a:r>
            <a:br>
              <a:rPr lang="fr-FR" sz="2000" b="1">
                <a:latin typeface="Arial" charset="0"/>
              </a:rPr>
            </a:br>
            <a:r>
              <a:rPr lang="fr-FR" sz="2000" b="1">
                <a:solidFill>
                  <a:srgbClr val="FF0000"/>
                </a:solidFill>
                <a:latin typeface="Arial" charset="0"/>
              </a:rPr>
              <a:t>Une action et un joueur avec un temps</a:t>
            </a:r>
          </a:p>
          <a:p>
            <a:pPr eaLnBrk="1" hangingPunct="1">
              <a:buFont typeface="Wingdings" pitchFamily="2" charset="2"/>
              <a:buNone/>
            </a:pPr>
            <a:endParaRPr lang="fr-FR" sz="2000" b="1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sz="2000" b="1">
                <a:latin typeface="Arial" charset="0"/>
              </a:rPr>
              <a:t>Si vous avez le temps 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2000" b="1">
                <a:latin typeface="Arial" charset="0"/>
              </a:rPr>
              <a:t>vous pouvez compléter cette observation</a:t>
            </a: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1828800" y="92075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fr-FR" b="1">
                <a:solidFill>
                  <a:schemeClr val="bg1"/>
                </a:solidFill>
                <a:latin typeface="Arial" charset="0"/>
              </a:rPr>
              <a:t>Aboyer et Saisir</a:t>
            </a:r>
          </a:p>
        </p:txBody>
      </p:sp>
      <p:sp>
        <p:nvSpPr>
          <p:cNvPr id="13" name="Rectangle 147"/>
          <p:cNvSpPr>
            <a:spLocks noChangeArrowheads="1"/>
          </p:cNvSpPr>
          <p:nvPr/>
        </p:nvSpPr>
        <p:spPr bwMode="auto">
          <a:xfrm>
            <a:off x="0" y="764704"/>
            <a:ext cx="1143000" cy="5616624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x" algn="b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>
              <a:latin typeface="Canal+" pitchFamily="2" charset="0"/>
            </a:endParaRPr>
          </a:p>
        </p:txBody>
      </p:sp>
      <p:pic>
        <p:nvPicPr>
          <p:cNvPr id="9229" name="Image 14" descr="logo_FFHANDBALLquadri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6988"/>
            <a:ext cx="955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2"/>
          <p:cNvSpPr>
            <a:spLocks noChangeArrowheads="1"/>
          </p:cNvSpPr>
          <p:nvPr/>
        </p:nvSpPr>
        <p:spPr bwMode="auto">
          <a:xfrm>
            <a:off x="1258888" y="0"/>
            <a:ext cx="7885112" cy="6921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>
              <a:latin typeface="Canal+" pitchFamily="2" charset="0"/>
            </a:endParaRP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C09F4-7AF8-4F03-9DC7-C3B486B527B6}" type="slidenum">
              <a:rPr lang="fr-FR"/>
              <a:pPr>
                <a:defRPr/>
              </a:pPr>
              <a:t>8</a:t>
            </a:fld>
            <a:endParaRPr lang="fr-FR"/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1431925" y="2251075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/>
          </a:p>
          <a:p>
            <a:pPr eaLnBrk="1" hangingPunct="1"/>
            <a:endParaRPr lang="fr-FR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143000" y="0"/>
            <a:ext cx="1524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620713"/>
            <a:ext cx="9144000" cy="150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6364288"/>
            <a:ext cx="69342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Handvision  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2195513" y="1455738"/>
            <a:ext cx="69484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fr-FR" b="1">
                <a:solidFill>
                  <a:srgbClr val="FF0000"/>
                </a:solidFill>
                <a:latin typeface="Arial" charset="0"/>
              </a:rPr>
              <a:t>Saisie des EQUIPES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800" b="1">
                <a:solidFill>
                  <a:srgbClr val="FF0000"/>
                </a:solidFill>
                <a:latin typeface="Arial" charset="0"/>
              </a:rPr>
              <a:t>Il faut saisir le nom d’édition de l’équipe et </a:t>
            </a:r>
            <a:br>
              <a:rPr lang="fr-FR" sz="1800" b="1">
                <a:solidFill>
                  <a:srgbClr val="FF0000"/>
                </a:solidFill>
                <a:latin typeface="Arial" charset="0"/>
              </a:rPr>
            </a:br>
            <a:r>
              <a:rPr lang="fr-FR" sz="1800" b="1">
                <a:solidFill>
                  <a:srgbClr val="FF0000"/>
                </a:solidFill>
                <a:latin typeface="Arial" charset="0"/>
              </a:rPr>
              <a:t>une abréviation de 3 ou 4 caractères.</a:t>
            </a:r>
          </a:p>
          <a:p>
            <a:pPr eaLnBrk="1" hangingPunct="1">
              <a:buFont typeface="Wingdings" pitchFamily="2" charset="2"/>
              <a:buNone/>
            </a:pPr>
            <a:endParaRPr lang="fr-FR" b="1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b="1">
                <a:solidFill>
                  <a:srgbClr val="0000CC"/>
                </a:solidFill>
                <a:latin typeface="Arial" charset="0"/>
              </a:rPr>
              <a:t>Saisie des JOUEURS</a:t>
            </a:r>
            <a:br>
              <a:rPr lang="fr-FR" b="1">
                <a:solidFill>
                  <a:srgbClr val="0000CC"/>
                </a:solidFill>
                <a:latin typeface="Arial" charset="0"/>
              </a:rPr>
            </a:br>
            <a:r>
              <a:rPr lang="fr-FR" sz="1800" b="1">
                <a:solidFill>
                  <a:srgbClr val="0000CC"/>
                </a:solidFill>
                <a:latin typeface="Arial" charset="0"/>
              </a:rPr>
              <a:t>un joueur est rattaché à une équipe et </a:t>
            </a:r>
            <a:br>
              <a:rPr lang="fr-FR" sz="1800" b="1">
                <a:solidFill>
                  <a:srgbClr val="0000CC"/>
                </a:solidFill>
                <a:latin typeface="Arial" charset="0"/>
              </a:rPr>
            </a:br>
            <a:r>
              <a:rPr lang="fr-FR" sz="1800" b="1">
                <a:solidFill>
                  <a:srgbClr val="0000CC"/>
                </a:solidFill>
                <a:latin typeface="Arial" charset="0"/>
              </a:rPr>
              <a:t>ne peut appartenir qu’à une seule équipe. </a:t>
            </a:r>
            <a:br>
              <a:rPr lang="fr-FR" sz="1800" b="1">
                <a:solidFill>
                  <a:srgbClr val="0000CC"/>
                </a:solidFill>
                <a:latin typeface="Arial" charset="0"/>
              </a:rPr>
            </a:br>
            <a:r>
              <a:rPr lang="fr-FR" sz="1800" b="1">
                <a:solidFill>
                  <a:srgbClr val="0000CC"/>
                </a:solidFill>
                <a:latin typeface="Arial" charset="0"/>
              </a:rPr>
              <a:t>Il suffit de le recréer pour une autre équipe si besoin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800" b="1">
                <a:solidFill>
                  <a:srgbClr val="0000CC"/>
                </a:solidFill>
                <a:latin typeface="Arial" charset="0"/>
              </a:rPr>
              <a:t>Préciser son poste et son bras tireur.</a:t>
            </a:r>
            <a:endParaRPr lang="fr-FR" b="1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fr-FR" b="1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b="1">
                <a:latin typeface="Arial" charset="0"/>
              </a:rPr>
              <a:t>Création d’un MATCH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800" b="1">
                <a:latin typeface="Arial" charset="0"/>
              </a:rPr>
              <a:t>Il faut 2 équipes, 1 compétition, </a:t>
            </a:r>
            <a:br>
              <a:rPr lang="fr-FR" sz="1800" b="1">
                <a:latin typeface="Arial" charset="0"/>
              </a:rPr>
            </a:br>
            <a:r>
              <a:rPr lang="fr-FR" sz="1800" b="1">
                <a:latin typeface="Arial" charset="0"/>
              </a:rPr>
              <a:t>une date et une heure de rencontre.</a:t>
            </a:r>
          </a:p>
          <a:p>
            <a:pPr eaLnBrk="1" hangingPunct="1">
              <a:buFont typeface="Wingdings" pitchFamily="2" charset="2"/>
              <a:buNone/>
            </a:pPr>
            <a:endParaRPr lang="fr-FR" b="1">
              <a:latin typeface="Arial" charset="0"/>
            </a:endParaRP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1828800" y="92075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fr-FR" b="1">
                <a:solidFill>
                  <a:schemeClr val="bg1"/>
                </a:solidFill>
                <a:latin typeface="Arial" charset="0"/>
              </a:rPr>
              <a:t>Equipes, Joueurs et Match</a:t>
            </a:r>
          </a:p>
        </p:txBody>
      </p:sp>
      <p:sp>
        <p:nvSpPr>
          <p:cNvPr id="13" name="Rectangle 147"/>
          <p:cNvSpPr>
            <a:spLocks noChangeArrowheads="1"/>
          </p:cNvSpPr>
          <p:nvPr/>
        </p:nvSpPr>
        <p:spPr bwMode="auto">
          <a:xfrm>
            <a:off x="0" y="764704"/>
            <a:ext cx="1143000" cy="5616624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x" algn="b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>
              <a:latin typeface="Canal+" pitchFamily="2" charset="0"/>
            </a:endParaRPr>
          </a:p>
        </p:txBody>
      </p:sp>
      <p:pic>
        <p:nvPicPr>
          <p:cNvPr id="10253" name="Image 14" descr="logo_FFHANDBALLquadri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6988"/>
            <a:ext cx="955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2"/>
          <p:cNvSpPr>
            <a:spLocks noChangeArrowheads="1"/>
          </p:cNvSpPr>
          <p:nvPr/>
        </p:nvSpPr>
        <p:spPr bwMode="auto">
          <a:xfrm>
            <a:off x="1258888" y="0"/>
            <a:ext cx="7885112" cy="6921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>
              <a:latin typeface="Canal+" pitchFamily="2" charset="0"/>
            </a:endParaRP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5C51B-47CF-4A5B-95D3-D4559747DDE2}" type="slidenum">
              <a:rPr lang="fr-FR"/>
              <a:pPr>
                <a:defRPr/>
              </a:pPr>
              <a:t>9</a:t>
            </a:fld>
            <a:endParaRPr lang="fr-FR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431925" y="2251075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/>
          </a:p>
          <a:p>
            <a:pPr eaLnBrk="1" hangingPunct="1"/>
            <a:endParaRPr lang="fr-FR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143000" y="0"/>
            <a:ext cx="1524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620713"/>
            <a:ext cx="9144000" cy="150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6364288"/>
            <a:ext cx="69342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2000" i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1828800" y="92075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fr-FR" b="1">
                <a:solidFill>
                  <a:schemeClr val="bg1"/>
                </a:solidFill>
                <a:latin typeface="Arial" charset="0"/>
              </a:rPr>
              <a:t>Correction des joueurs </a:t>
            </a:r>
          </a:p>
        </p:txBody>
      </p:sp>
      <p:sp>
        <p:nvSpPr>
          <p:cNvPr id="11273" name="Rectangle 14"/>
          <p:cNvSpPr>
            <a:spLocks noChangeArrowheads="1"/>
          </p:cNvSpPr>
          <p:nvPr/>
        </p:nvSpPr>
        <p:spPr bwMode="auto">
          <a:xfrm>
            <a:off x="1428750" y="4857750"/>
            <a:ext cx="750093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sz="1800" b="1" dirty="0">
                <a:latin typeface="Arial" charset="0"/>
              </a:rPr>
              <a:t>Vous pouvez ajouter ou modifier des joueurs.</a:t>
            </a:r>
          </a:p>
          <a:p>
            <a:pPr>
              <a:buFont typeface="Wingdings" pitchFamily="2" charset="2"/>
              <a:buNone/>
            </a:pPr>
            <a:r>
              <a:rPr lang="fr-FR" b="1" dirty="0">
                <a:solidFill>
                  <a:srgbClr val="FF0000"/>
                </a:solidFill>
                <a:latin typeface="Arial" charset="0"/>
              </a:rPr>
              <a:t>ATTENTION</a:t>
            </a:r>
            <a:r>
              <a:rPr lang="fr-FR" sz="1800" b="1" dirty="0">
                <a:latin typeface="Arial" charset="0"/>
              </a:rPr>
              <a:t> Si vous faites une mise à jours des rencontres, vous perdrez ces </a:t>
            </a:r>
            <a:r>
              <a:rPr lang="fr-FR" sz="1800" b="1" dirty="0" smtClean="0">
                <a:latin typeface="Arial" charset="0"/>
              </a:rPr>
              <a:t>modifications sauf si vous confirmez ces modifications par email à echange@handvision.fr.</a:t>
            </a:r>
            <a:endParaRPr lang="fr-FR" sz="1800" b="1" dirty="0">
              <a:latin typeface="Arial" charset="0"/>
            </a:endParaRPr>
          </a:p>
        </p:txBody>
      </p:sp>
      <p:pic>
        <p:nvPicPr>
          <p:cNvPr id="1127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07" b="53117"/>
          <a:stretch>
            <a:fillRect/>
          </a:stretch>
        </p:blipFill>
        <p:spPr bwMode="auto">
          <a:xfrm>
            <a:off x="1619250" y="1196975"/>
            <a:ext cx="707707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47"/>
          <p:cNvSpPr>
            <a:spLocks noChangeArrowheads="1"/>
          </p:cNvSpPr>
          <p:nvPr/>
        </p:nvSpPr>
        <p:spPr bwMode="auto">
          <a:xfrm>
            <a:off x="0" y="764704"/>
            <a:ext cx="1143000" cy="5616624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x" algn="b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>
              <a:latin typeface="Canal+" pitchFamily="2" charset="0"/>
            </a:endParaRPr>
          </a:p>
        </p:txBody>
      </p:sp>
      <p:pic>
        <p:nvPicPr>
          <p:cNvPr id="11278" name="Image 15" descr="logo_FFHANDBALLquadri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6988"/>
            <a:ext cx="955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7313" y="6330950"/>
            <a:ext cx="739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Logiciel d’observations des matches de Handball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Canal+"/>
        <a:ea typeface=""/>
        <a:cs typeface=""/>
      </a:majorFont>
      <a:minorFont>
        <a:latin typeface="Canal+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4011</TotalTime>
  <Words>562</Words>
  <Application>Microsoft Office PowerPoint</Application>
  <PresentationFormat>Affichage à l'écran (4:3)</PresentationFormat>
  <Paragraphs>191</Paragraphs>
  <Slides>18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CANAL+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Qu’est-ce que Canalnumedia</dc:title>
  <dc:creator>UDCEGNU</dc:creator>
  <cp:lastModifiedBy>STEIGER</cp:lastModifiedBy>
  <cp:revision>293</cp:revision>
  <cp:lastPrinted>2013-08-15T19:02:50Z</cp:lastPrinted>
  <dcterms:created xsi:type="dcterms:W3CDTF">1999-11-16T08:37:12Z</dcterms:created>
  <dcterms:modified xsi:type="dcterms:W3CDTF">2013-08-17T10:06:22Z</dcterms:modified>
</cp:coreProperties>
</file>